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5" r:id="rId2"/>
    <p:sldId id="394" r:id="rId3"/>
    <p:sldId id="388" r:id="rId4"/>
    <p:sldId id="375" r:id="rId5"/>
    <p:sldId id="380" r:id="rId6"/>
    <p:sldId id="389" r:id="rId7"/>
    <p:sldId id="385" r:id="rId8"/>
    <p:sldId id="384" r:id="rId9"/>
    <p:sldId id="391" r:id="rId10"/>
    <p:sldId id="392" r:id="rId11"/>
    <p:sldId id="393" r:id="rId12"/>
    <p:sldId id="390" r:id="rId13"/>
    <p:sldId id="395" r:id="rId14"/>
    <p:sldId id="396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FF00"/>
    <a:srgbClr val="33CCFF"/>
    <a:srgbClr val="FF66CC"/>
    <a:srgbClr val="FF0000"/>
    <a:srgbClr val="FFCCFF"/>
    <a:srgbClr val="99FF99"/>
    <a:srgbClr val="66FF99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40" autoAdjust="0"/>
  </p:normalViewPr>
  <p:slideViewPr>
    <p:cSldViewPr>
      <p:cViewPr varScale="1">
        <p:scale>
          <a:sx n="71" d="100"/>
          <a:sy n="71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s\Downloads\INSCRITOS%20SBQ%20NE%20-%20COMPLE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s\Downloads\INSCRITOS%20SBQ%20NE%20-%20COMPLE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s\Downloads\INSCRITOS%20SBQ%20NE%20-%20COMPLE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s\Downloads\INSCRITOS%20SBQ%20NE%20-%20COMPLE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s\Downloads\INSCRITOS%20SBQ%20NE%20-%20COMPLE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s\Downloads\INSCRITOS%20SBQ%20NE%20-%20COMPLE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s\Downloads\INSCRITOS%20SBQ%20NE%20-%20COMPLET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s\Downloads\INSCRITOS%20SBQ%20NE%20-%20COMPLET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s\Downloads\INSCRITOS%20SBQ%20NE%20-%20COMPLET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450 INSCRITOS </a:t>
            </a:r>
            <a:endParaRPr lang="en-US" dirty="0"/>
          </a:p>
        </c:rich>
      </c:tx>
      <c:layout>
        <c:manualLayout>
          <c:xMode val="edge"/>
          <c:yMode val="edge"/>
          <c:x val="0.31987085793522652"/>
          <c:y val="4.9734460244764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'[INSCRITOS SBQ NE - COMPLETO.xlsx]Inscritos por categoria'!$B$1</c:f>
              <c:strCache>
                <c:ptCount val="1"/>
                <c:pt idx="0">
                  <c:v>INSCRITOS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'[INSCRITOS SBQ NE - COMPLETO.xlsx]Inscritos por categoria'!$A$2:$A$4</c:f>
              <c:strCache>
                <c:ptCount val="3"/>
                <c:pt idx="0">
                  <c:v>IC</c:v>
                </c:pt>
                <c:pt idx="1">
                  <c:v>PG</c:v>
                </c:pt>
                <c:pt idx="2">
                  <c:v>PQ</c:v>
                </c:pt>
              </c:strCache>
            </c:strRef>
          </c:cat>
          <c:val>
            <c:numRef>
              <c:f>'[INSCRITOS SBQ NE - COMPLETO.xlsx]Inscritos por categoria'!$B$2:$B$4</c:f>
              <c:numCache>
                <c:formatCode>General</c:formatCode>
                <c:ptCount val="3"/>
                <c:pt idx="0">
                  <c:v>224</c:v>
                </c:pt>
                <c:pt idx="1">
                  <c:v>67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30 palestrantes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'[INSCRITOS SBQ NE - COMPLETO.xlsx]minicursos'!$E$27:$E$29</c:f>
              <c:strCache>
                <c:ptCount val="3"/>
                <c:pt idx="0">
                  <c:v>Nordeste</c:v>
                </c:pt>
                <c:pt idx="1">
                  <c:v>Sudeste</c:v>
                </c:pt>
                <c:pt idx="2">
                  <c:v>Sul</c:v>
                </c:pt>
              </c:strCache>
            </c:strRef>
          </c:cat>
          <c:val>
            <c:numRef>
              <c:f>'[INSCRITOS SBQ NE - COMPLETO.xlsx]minicursos'!$F$27:$F$29</c:f>
              <c:numCache>
                <c:formatCode>General</c:formatCode>
                <c:ptCount val="3"/>
                <c:pt idx="0">
                  <c:v>17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212 TRABALHOS </a:t>
            </a:r>
            <a:endParaRPr lang="en-US" sz="1800" dirty="0"/>
          </a:p>
        </c:rich>
      </c:tx>
      <c:layout>
        <c:manualLayout>
          <c:xMode val="edge"/>
          <c:yMode val="edge"/>
          <c:x val="0.298890811113873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'[INSCRITOS SBQ NE - COMPLETO.xlsx]Trabalhos por estado'!$B$1</c:f>
              <c:strCache>
                <c:ptCount val="1"/>
                <c:pt idx="0">
                  <c:v>TRABALHOS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1925813422783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9272127175547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38338054768647"/>
                      <c:h val="0.30011393462180863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'[INSCRITOS SBQ NE - COMPLETO.xlsx]Trabalhos por estado'!$A$2:$A$5</c:f>
              <c:strCache>
                <c:ptCount val="4"/>
                <c:pt idx="0">
                  <c:v>ALAGOAS</c:v>
                </c:pt>
                <c:pt idx="1">
                  <c:v>BAHIA</c:v>
                </c:pt>
                <c:pt idx="2">
                  <c:v>PERNAMBUCO</c:v>
                </c:pt>
                <c:pt idx="3">
                  <c:v>SERGIPE</c:v>
                </c:pt>
              </c:strCache>
            </c:strRef>
          </c:cat>
          <c:val>
            <c:numRef>
              <c:f>'[INSCRITOS SBQ NE - COMPLETO.xlsx]Trabalhos por estado'!$B$2:$B$5</c:f>
              <c:numCache>
                <c:formatCode>General</c:formatCode>
                <c:ptCount val="4"/>
                <c:pt idx="0">
                  <c:v>93</c:v>
                </c:pt>
                <c:pt idx="1">
                  <c:v>12</c:v>
                </c:pt>
                <c:pt idx="2">
                  <c:v>62</c:v>
                </c:pt>
                <c:pt idx="3">
                  <c:v>25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TRABALHOS POR ÁREA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'[INSCRITOS SBQ NE - COMPLETO.xlsx]Trabalhos por área'!$B$1</c:f>
              <c:strCache>
                <c:ptCount val="1"/>
                <c:pt idx="0">
                  <c:v>TRABALHOS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'[INSCRITOS SBQ NE - COMPLETO.xlsx]Trabalhos por área'!$A$2:$A$7</c:f>
              <c:strCache>
                <c:ptCount val="6"/>
                <c:pt idx="0">
                  <c:v>ANALÍTICA</c:v>
                </c:pt>
                <c:pt idx="1">
                  <c:v>BIOQUÍMICA</c:v>
                </c:pt>
                <c:pt idx="2">
                  <c:v>EDUCAÇÃO</c:v>
                </c:pt>
                <c:pt idx="3">
                  <c:v>FÍSICO-QUÍMICA</c:v>
                </c:pt>
                <c:pt idx="4">
                  <c:v>INORGÂNICA</c:v>
                </c:pt>
                <c:pt idx="5">
                  <c:v>ORGÂNICA</c:v>
                </c:pt>
              </c:strCache>
            </c:strRef>
          </c:cat>
          <c:val>
            <c:numRef>
              <c:f>'[INSCRITOS SBQ NE - COMPLETO.xlsx]Trabalhos por área'!$B$2:$B$7</c:f>
              <c:numCache>
                <c:formatCode>General</c:formatCode>
                <c:ptCount val="6"/>
                <c:pt idx="0">
                  <c:v>42</c:v>
                </c:pt>
                <c:pt idx="1">
                  <c:v>10</c:v>
                </c:pt>
                <c:pt idx="2">
                  <c:v>47</c:v>
                </c:pt>
                <c:pt idx="3">
                  <c:v>31</c:v>
                </c:pt>
                <c:pt idx="4">
                  <c:v>15</c:v>
                </c:pt>
                <c:pt idx="5">
                  <c:v>47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BAHIA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'[INSCRITOS SBQ NE - COMPLETO.xlsx]Plan1'!$V$3:$V$8</c:f>
              <c:strCache>
                <c:ptCount val="6"/>
                <c:pt idx="0">
                  <c:v>UFBA</c:v>
                </c:pt>
                <c:pt idx="1">
                  <c:v>UESB</c:v>
                </c:pt>
                <c:pt idx="2">
                  <c:v>IFBA</c:v>
                </c:pt>
                <c:pt idx="3">
                  <c:v>UFOESTE BAHIA</c:v>
                </c:pt>
                <c:pt idx="4">
                  <c:v>UESC</c:v>
                </c:pt>
                <c:pt idx="5">
                  <c:v>SENAI</c:v>
                </c:pt>
              </c:strCache>
            </c:strRef>
          </c:cat>
          <c:val>
            <c:numRef>
              <c:f>'[INSCRITOS SBQ NE - COMPLETO.xlsx]Plan1'!$W$3:$W$8</c:f>
              <c:numCache>
                <c:formatCode>General</c:formatCode>
                <c:ptCount val="6"/>
                <c:pt idx="0">
                  <c:v>4</c:v>
                </c:pt>
                <c:pt idx="1">
                  <c:v>28</c:v>
                </c:pt>
                <c:pt idx="2">
                  <c:v>5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SERGIPE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'[INSCRITOS SBQ NE - COMPLETO.xlsx]Plan1'!$M$3:$M$6</c:f>
              <c:strCache>
                <c:ptCount val="4"/>
                <c:pt idx="0">
                  <c:v>UFS</c:v>
                </c:pt>
                <c:pt idx="1">
                  <c:v>IFS</c:v>
                </c:pt>
                <c:pt idx="2">
                  <c:v>F. PIO X</c:v>
                </c:pt>
                <c:pt idx="3">
                  <c:v>OUTRAS</c:v>
                </c:pt>
              </c:strCache>
            </c:strRef>
          </c:cat>
          <c:val>
            <c:numRef>
              <c:f>'[INSCRITOS SBQ NE - COMPLETO.xlsx]Plan1'!$N$3:$N$6</c:f>
              <c:numCache>
                <c:formatCode>General</c:formatCode>
                <c:ptCount val="4"/>
                <c:pt idx="0">
                  <c:v>58</c:v>
                </c:pt>
                <c:pt idx="1">
                  <c:v>19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ALAGOAS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'[INSCRITOS SBQ NE - COMPLETO.xlsx]Plan1'!$G$3:$G$8</c:f>
              <c:strCache>
                <c:ptCount val="6"/>
                <c:pt idx="0">
                  <c:v>UFAL</c:v>
                </c:pt>
                <c:pt idx="1">
                  <c:v>IFAL</c:v>
                </c:pt>
                <c:pt idx="2">
                  <c:v>UNEAL</c:v>
                </c:pt>
                <c:pt idx="3">
                  <c:v>ENSINO MÉDIO</c:v>
                </c:pt>
                <c:pt idx="4">
                  <c:v>UNEAL</c:v>
                </c:pt>
                <c:pt idx="5">
                  <c:v>OUTRAS</c:v>
                </c:pt>
              </c:strCache>
            </c:strRef>
          </c:cat>
          <c:val>
            <c:numRef>
              <c:f>'[INSCRITOS SBQ NE - COMPLETO.xlsx]Plan1'!$H$3:$H$8</c:f>
              <c:numCache>
                <c:formatCode>General</c:formatCode>
                <c:ptCount val="6"/>
                <c:pt idx="0">
                  <c:v>221</c:v>
                </c:pt>
                <c:pt idx="1">
                  <c:v>16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PERNAMBUCO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'[INSCRITOS SBQ NE - COMPLETO.xlsx]Plan1'!$R$3:$R$7</c:f>
              <c:strCache>
                <c:ptCount val="5"/>
                <c:pt idx="0">
                  <c:v>UFPE</c:v>
                </c:pt>
                <c:pt idx="1">
                  <c:v>UFRPE</c:v>
                </c:pt>
                <c:pt idx="2">
                  <c:v>CATÓLICA </c:v>
                </c:pt>
                <c:pt idx="3">
                  <c:v>CETENE</c:v>
                </c:pt>
                <c:pt idx="4">
                  <c:v>IFPE</c:v>
                </c:pt>
              </c:strCache>
            </c:strRef>
          </c:cat>
          <c:val>
            <c:numRef>
              <c:f>'[INSCRITOS SBQ NE - COMPLETO.xlsx]Plan1'!$S$3:$S$7</c:f>
              <c:numCache>
                <c:formatCode>General</c:formatCode>
                <c:ptCount val="5"/>
                <c:pt idx="0">
                  <c:v>59</c:v>
                </c:pt>
                <c:pt idx="1">
                  <c:v>29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INSCRITOS POR MINICURSO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'[INSCRITOS SBQ NE - COMPLETO.xlsx]minicursos'!$B$1</c:f>
              <c:strCache>
                <c:ptCount val="1"/>
                <c:pt idx="0">
                  <c:v>INSCRITOS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B5D358D-A18B-4CB9-B688-1CC9480D4069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'[INSCRITOS SBQ NE - COMPLETO.xlsx]minicursos'!$A$2:$A$10</c:f>
              <c:strCache>
                <c:ptCount val="9"/>
                <c:pt idx="0">
                  <c:v>SESSÃO ORAL</c:v>
                </c:pt>
                <c:pt idx="1">
                  <c:v>MINICURSO 1</c:v>
                </c:pt>
                <c:pt idx="2">
                  <c:v>MINICURSO 2</c:v>
                </c:pt>
                <c:pt idx="3">
                  <c:v>MINICURSO 3</c:v>
                </c:pt>
                <c:pt idx="4">
                  <c:v>MINICURSO 4</c:v>
                </c:pt>
                <c:pt idx="5">
                  <c:v>MINICURSO 5</c:v>
                </c:pt>
                <c:pt idx="6">
                  <c:v>MINICURSO 6</c:v>
                </c:pt>
                <c:pt idx="7">
                  <c:v>MINICURSO 7</c:v>
                </c:pt>
                <c:pt idx="8">
                  <c:v>MINICURSO 8</c:v>
                </c:pt>
              </c:strCache>
            </c:strRef>
          </c:cat>
          <c:val>
            <c:numRef>
              <c:f>'[INSCRITOS SBQ NE - COMPLETO.xlsx]minicursos'!$B$2:$B$10</c:f>
              <c:numCache>
                <c:formatCode>General</c:formatCode>
                <c:ptCount val="9"/>
                <c:pt idx="0">
                  <c:v>20</c:v>
                </c:pt>
                <c:pt idx="1">
                  <c:v>33</c:v>
                </c:pt>
                <c:pt idx="2">
                  <c:v>32</c:v>
                </c:pt>
                <c:pt idx="3">
                  <c:v>35</c:v>
                </c:pt>
                <c:pt idx="4">
                  <c:v>48</c:v>
                </c:pt>
                <c:pt idx="5">
                  <c:v>32</c:v>
                </c:pt>
                <c:pt idx="6">
                  <c:v>25</c:v>
                </c:pt>
                <c:pt idx="7">
                  <c:v>37</c:v>
                </c:pt>
                <c:pt idx="8">
                  <c:v>36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247300893671014E-2"/>
          <c:y val="0.76746588897798829"/>
          <c:w val="0.94783233247676502"/>
          <c:h val="0.21139805054514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325E85-6147-4DAA-8F7D-58A069A8AD6C}" type="datetimeFigureOut">
              <a:rPr lang="pt-BR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78179C-A244-4572-A88A-1F0D37C20E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965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B54BB-5CEE-486E-8FC6-4142E9DAA56B}" type="datetimeFigureOut">
              <a:rPr lang="pt-BR" smtClean="0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F64F-BB54-49CD-AEE9-533EF126735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59F82D-11DF-4BEE-9DCC-8E966188F83B}" type="datetimeFigureOut">
              <a:rPr lang="pt-BR" smtClean="0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D5F55-3B20-4AD3-B278-6D3315F2642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E601D-2C7D-4945-A3B7-907E154517DD}" type="datetimeFigureOut">
              <a:rPr lang="pt-BR" smtClean="0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CFFFC-B8AF-4DAF-B694-364CAD72B89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01C2E7-2AD2-400C-A654-A7E10080C6D2}" type="datetimeFigureOut">
              <a:rPr lang="pt-BR" smtClean="0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A9B52-DC84-45C7-B9E5-924398A9127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ED399-3449-40D7-BBEF-D5882159AEB7}" type="datetimeFigureOut">
              <a:rPr lang="pt-BR" smtClean="0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0BED1-127F-409C-968A-52B348852E1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EE02F-EF4B-4480-B727-CC6C9AE1AFAC}" type="datetimeFigureOut">
              <a:rPr lang="pt-BR" smtClean="0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1A5DF-40C0-4F84-8084-70EC7EB4D09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85ED2-54F5-4206-9510-4C80E90F000C}" type="datetimeFigureOut">
              <a:rPr lang="pt-BR" smtClean="0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52B9F-CD32-4EF1-A0D9-DBF178D49AD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BBC14-CED3-473F-A373-2664796ED647}" type="datetimeFigureOut">
              <a:rPr lang="pt-BR" smtClean="0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116E7-7650-4675-AEDC-80E349A303C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DD930-8802-42C7-86FB-3A60B3B3520C}" type="datetimeFigureOut">
              <a:rPr lang="pt-BR" smtClean="0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1AC91-155F-4A0D-A2F8-DD04FF2CFB5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96F30-5783-4F38-B59C-A0C472176515}" type="datetimeFigureOut">
              <a:rPr lang="pt-BR" smtClean="0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07A61-7C14-45EE-A194-9B7D4F53491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B4A55E-F83D-40B1-836A-6F96EAEA6760}" type="datetimeFigureOut">
              <a:rPr lang="pt-BR" smtClean="0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3818D-B78F-4771-B861-8A6110A8D80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B9363C-330B-4883-9F31-D4F956AA547E}" type="datetimeFigureOut">
              <a:rPr lang="pt-BR" smtClean="0"/>
              <a:pPr>
                <a:defRPr/>
              </a:pPr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C37C4D-8027-42EB-AE6D-17986643D2A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2.bp.blogspot.com/_M7k4d6pVsyQ/S5ZSYcKAMeI/AAAAAAAAAAM/DyAJfN-vpuQ/s320/sbq.gif"/>
          <p:cNvPicPr>
            <a:picLocks noChangeAspect="1" noChangeArrowheads="1"/>
          </p:cNvPicPr>
          <p:nvPr/>
        </p:nvPicPr>
        <p:blipFill>
          <a:blip r:embed="rId2" cstate="print">
            <a:lum bright="75000" contrast="-70000"/>
          </a:blip>
          <a:srcRect/>
          <a:stretch>
            <a:fillRect/>
          </a:stretch>
        </p:blipFill>
        <p:spPr bwMode="auto">
          <a:xfrm>
            <a:off x="751490" y="628080"/>
            <a:ext cx="7420910" cy="6025782"/>
          </a:xfrm>
          <a:prstGeom prst="rect">
            <a:avLst/>
          </a:prstGeom>
          <a:noFill/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51520" y="4797152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3200" i="1" dirty="0">
                <a:solidFill>
                  <a:srgbClr val="FF0000"/>
                </a:solidFill>
                <a:latin typeface="arial" panose="020B0604020202020204" pitchFamily="34" charset="0"/>
              </a:rPr>
              <a:t>"A Química e a Biotecnologia do Nordeste: o caminho da Pesquisa para a Inovação"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043608" y="6002704"/>
            <a:ext cx="69127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i="1" dirty="0" smtClean="0">
                <a:latin typeface="Arial Narrow" pitchFamily="34" charset="0"/>
              </a:rPr>
              <a:t>Isis Figueiredo, Janaína Bortoluzzi e Silvia Cardoso</a:t>
            </a:r>
            <a:endParaRPr lang="pt-BR" sz="2400" b="1" i="1" dirty="0">
              <a:latin typeface="Arial Narrow" pitchFamily="34" charset="0"/>
            </a:endParaRPr>
          </a:p>
          <a:p>
            <a:pPr algn="ctr"/>
            <a:r>
              <a:rPr lang="pt-PT" b="1" i="1" dirty="0" smtClean="0">
                <a:solidFill>
                  <a:srgbClr val="0070C0"/>
                </a:solidFill>
                <a:latin typeface="Arial Narrow" pitchFamily="34" charset="0"/>
              </a:rPr>
              <a:t>figueiredo.isis@gmail.com</a:t>
            </a:r>
            <a:endParaRPr lang="pt-BR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grpSp>
        <p:nvGrpSpPr>
          <p:cNvPr id="20" name="Grupo 10"/>
          <p:cNvGrpSpPr>
            <a:grpSpLocks/>
          </p:cNvGrpSpPr>
          <p:nvPr/>
        </p:nvGrpSpPr>
        <p:grpSpPr bwMode="auto">
          <a:xfrm>
            <a:off x="561887" y="188640"/>
            <a:ext cx="8074959" cy="1656184"/>
            <a:chOff x="667624" y="167141"/>
            <a:chExt cx="8074901" cy="1656304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992787" y="259044"/>
              <a:ext cx="5369842" cy="1323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Arial Narrow" pitchFamily="34" charset="0"/>
                </a:rPr>
                <a:t>Universidade Federal de Alagoas (UFAL)</a:t>
              </a:r>
              <a:endParaRPr lang="pt-BR" sz="2400" dirty="0">
                <a:latin typeface="Arial Narrow" pitchFamily="34" charset="0"/>
              </a:endParaRPr>
            </a:p>
            <a:p>
              <a:pPr algn="ctr"/>
              <a:r>
                <a:rPr lang="pt-BR" sz="2400" b="1" dirty="0">
                  <a:latin typeface="Arial Narrow" pitchFamily="34" charset="0"/>
                </a:rPr>
                <a:t>Instituto de Química e Biotecnologia (IQB)</a:t>
              </a:r>
              <a:endParaRPr lang="pt-BR" sz="2400" dirty="0">
                <a:latin typeface="Arial Narrow" pitchFamily="34" charset="0"/>
              </a:endParaRPr>
            </a:p>
            <a:p>
              <a:pPr algn="ctr"/>
              <a:r>
                <a:rPr lang="pt-BR" sz="1600" i="1" dirty="0">
                  <a:latin typeface="Arial Narrow" pitchFamily="34" charset="0"/>
                </a:rPr>
                <a:t>Av. Lourival de Melo Mota, s/n, Campus A.C. Simões,</a:t>
              </a:r>
            </a:p>
            <a:p>
              <a:pPr algn="ctr"/>
              <a:r>
                <a:rPr lang="pt-BR" sz="1600" i="1" dirty="0" err="1" smtClean="0">
                  <a:latin typeface="Arial Narrow" pitchFamily="34" charset="0"/>
                </a:rPr>
                <a:t>Maceió-AL</a:t>
              </a:r>
              <a:r>
                <a:rPr lang="pt-BR" sz="1600" i="1" dirty="0">
                  <a:latin typeface="Arial Narrow" pitchFamily="34" charset="0"/>
                </a:rPr>
                <a:t>, 57072-970, Brasil</a:t>
              </a:r>
              <a:r>
                <a:rPr lang="pt-BR" sz="1600" i="1" dirty="0" smtClean="0">
                  <a:latin typeface="Arial Narrow" pitchFamily="34" charset="0"/>
                </a:rPr>
                <a:t>.</a:t>
              </a:r>
              <a:endParaRPr lang="pt-BR" sz="1600" i="1" dirty="0">
                <a:latin typeface="Arial Narrow" pitchFamily="34" charset="0"/>
              </a:endParaRPr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7624" y="167141"/>
              <a:ext cx="1069886" cy="165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47804" y="290923"/>
              <a:ext cx="1194721" cy="149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90" y="2780928"/>
            <a:ext cx="4752529" cy="1999116"/>
          </a:xfrm>
          <a:prstGeom prst="rect">
            <a:avLst/>
          </a:prstGeom>
        </p:spPr>
      </p:pic>
      <p:pic>
        <p:nvPicPr>
          <p:cNvPr id="12" name="Picture 2" descr="http://caiite.org/wp-content/uploads/2015/01/topo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45"/>
          <a:stretch/>
        </p:blipFill>
        <p:spPr bwMode="auto">
          <a:xfrm>
            <a:off x="2987824" y="1847960"/>
            <a:ext cx="2920427" cy="7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AGRADECIMENTOS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97266" y="323364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6º Encontro da SBQ-NE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1576" y="852244"/>
            <a:ext cx="8874919" cy="4165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MONITORES</a:t>
            </a:r>
            <a:endParaRPr lang="pt-BR" sz="20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6" y="1772816"/>
            <a:ext cx="4572000" cy="42627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pt-BR" dirty="0" err="1"/>
              <a:t>Ainoã</a:t>
            </a:r>
            <a:r>
              <a:rPr lang="pt-BR" dirty="0"/>
              <a:t> J. Batista</a:t>
            </a:r>
          </a:p>
          <a:p>
            <a:pPr>
              <a:spcBef>
                <a:spcPts val="600"/>
              </a:spcBef>
            </a:pPr>
            <a:r>
              <a:rPr lang="pt-BR" dirty="0"/>
              <a:t>Andressa Patrícia dos Santos</a:t>
            </a:r>
          </a:p>
          <a:p>
            <a:pPr>
              <a:spcBef>
                <a:spcPts val="600"/>
              </a:spcBef>
            </a:pPr>
            <a:r>
              <a:rPr lang="pt-BR" dirty="0" err="1"/>
              <a:t>Anyelly</a:t>
            </a:r>
            <a:r>
              <a:rPr lang="pt-BR" dirty="0"/>
              <a:t> Gomes Santos</a:t>
            </a:r>
          </a:p>
          <a:p>
            <a:pPr>
              <a:spcBef>
                <a:spcPts val="600"/>
              </a:spcBef>
            </a:pPr>
            <a:r>
              <a:rPr lang="pt-BR" dirty="0"/>
              <a:t>Bruna da Silva Granja</a:t>
            </a:r>
          </a:p>
          <a:p>
            <a:pPr>
              <a:spcBef>
                <a:spcPts val="600"/>
              </a:spcBef>
            </a:pPr>
            <a:r>
              <a:rPr lang="pt-BR" dirty="0"/>
              <a:t>Camila Pereira de Lima </a:t>
            </a:r>
            <a:r>
              <a:rPr lang="pt-BR" dirty="0" err="1"/>
              <a:t>Chicuta</a:t>
            </a: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Claudia Iris </a:t>
            </a:r>
            <a:r>
              <a:rPr lang="pt-BR" dirty="0" err="1"/>
              <a:t>Grigório</a:t>
            </a:r>
            <a:r>
              <a:rPr lang="pt-BR" dirty="0"/>
              <a:t> Lopes</a:t>
            </a:r>
          </a:p>
          <a:p>
            <a:pPr>
              <a:spcBef>
                <a:spcPts val="600"/>
              </a:spcBef>
            </a:pPr>
            <a:r>
              <a:rPr lang="pt-BR" dirty="0"/>
              <a:t>Cristian </a:t>
            </a:r>
            <a:r>
              <a:rPr lang="pt-BR" dirty="0" err="1"/>
              <a:t>Giertyas</a:t>
            </a: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Emerson dos Santos Freire</a:t>
            </a:r>
          </a:p>
          <a:p>
            <a:pPr>
              <a:spcBef>
                <a:spcPts val="600"/>
              </a:spcBef>
            </a:pPr>
            <a:r>
              <a:rPr lang="pt-BR" dirty="0"/>
              <a:t>Filipe Lins da Silva</a:t>
            </a:r>
          </a:p>
          <a:p>
            <a:pPr>
              <a:spcBef>
                <a:spcPts val="600"/>
              </a:spcBef>
            </a:pPr>
            <a:r>
              <a:rPr lang="pt-BR" dirty="0" err="1"/>
              <a:t>Jaelson</a:t>
            </a:r>
            <a:r>
              <a:rPr lang="pt-BR" dirty="0"/>
              <a:t> Silva Santos</a:t>
            </a:r>
          </a:p>
          <a:p>
            <a:pPr>
              <a:spcBef>
                <a:spcPts val="600"/>
              </a:spcBef>
            </a:pPr>
            <a:r>
              <a:rPr lang="pt-BR" dirty="0"/>
              <a:t>João Artur da Silva Santos</a:t>
            </a:r>
          </a:p>
          <a:p>
            <a:pPr>
              <a:spcBef>
                <a:spcPts val="600"/>
              </a:spcBef>
            </a:pPr>
            <a:r>
              <a:rPr lang="pt-BR" dirty="0" err="1"/>
              <a:t>Joelison</a:t>
            </a:r>
            <a:r>
              <a:rPr lang="pt-BR" dirty="0"/>
              <a:t> Douglas Lima dos Santos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36504" y="1772816"/>
            <a:ext cx="4572000" cy="42627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pt-BR" dirty="0"/>
              <a:t>Juliane </a:t>
            </a:r>
            <a:r>
              <a:rPr lang="pt-BR" dirty="0" err="1"/>
              <a:t>Celida</a:t>
            </a:r>
            <a:r>
              <a:rPr lang="pt-BR" dirty="0"/>
              <a:t> </a:t>
            </a:r>
          </a:p>
          <a:p>
            <a:pPr>
              <a:spcBef>
                <a:spcPts val="600"/>
              </a:spcBef>
            </a:pPr>
            <a:r>
              <a:rPr lang="pt-BR" dirty="0"/>
              <a:t>Júlio Cesar Pereira da Silva</a:t>
            </a:r>
          </a:p>
          <a:p>
            <a:pPr>
              <a:spcBef>
                <a:spcPts val="600"/>
              </a:spcBef>
            </a:pPr>
            <a:r>
              <a:rPr lang="pt-BR" dirty="0" err="1"/>
              <a:t>Krysthal</a:t>
            </a:r>
            <a:r>
              <a:rPr lang="pt-BR" dirty="0"/>
              <a:t> </a:t>
            </a:r>
            <a:r>
              <a:rPr lang="pt-BR" dirty="0" err="1"/>
              <a:t>Marrie</a:t>
            </a:r>
            <a:r>
              <a:rPr lang="pt-BR" dirty="0"/>
              <a:t> dos Santos</a:t>
            </a:r>
          </a:p>
          <a:p>
            <a:pPr>
              <a:spcBef>
                <a:spcPts val="600"/>
              </a:spcBef>
            </a:pPr>
            <a:r>
              <a:rPr lang="pt-BR" dirty="0"/>
              <a:t>Larissa </a:t>
            </a:r>
            <a:r>
              <a:rPr lang="pt-BR" dirty="0" err="1"/>
              <a:t>Emenuelle</a:t>
            </a:r>
            <a:r>
              <a:rPr lang="pt-BR" dirty="0"/>
              <a:t> Rodrigues dos Santos</a:t>
            </a:r>
          </a:p>
          <a:p>
            <a:pPr>
              <a:spcBef>
                <a:spcPts val="600"/>
              </a:spcBef>
            </a:pPr>
            <a:r>
              <a:rPr lang="pt-BR" dirty="0"/>
              <a:t>Nicolas Lopes de Menezes</a:t>
            </a:r>
          </a:p>
          <a:p>
            <a:pPr>
              <a:spcBef>
                <a:spcPts val="600"/>
              </a:spcBef>
            </a:pPr>
            <a:r>
              <a:rPr lang="pt-BR" dirty="0" err="1"/>
              <a:t>Maryanne</a:t>
            </a:r>
            <a:r>
              <a:rPr lang="pt-BR" dirty="0"/>
              <a:t> Leite da Rocha</a:t>
            </a:r>
          </a:p>
          <a:p>
            <a:pPr>
              <a:spcBef>
                <a:spcPts val="600"/>
              </a:spcBef>
            </a:pPr>
            <a:r>
              <a:rPr lang="pt-BR" dirty="0"/>
              <a:t>Regina da Silva Acácio</a:t>
            </a:r>
          </a:p>
          <a:p>
            <a:pPr>
              <a:spcBef>
                <a:spcPts val="600"/>
              </a:spcBef>
            </a:pPr>
            <a:r>
              <a:rPr lang="pt-BR" dirty="0"/>
              <a:t>Sarah Kelly Melo Cavalcante</a:t>
            </a:r>
          </a:p>
          <a:p>
            <a:pPr>
              <a:spcBef>
                <a:spcPts val="600"/>
              </a:spcBef>
            </a:pPr>
            <a:r>
              <a:rPr lang="pt-BR" dirty="0"/>
              <a:t>Simone Pimentel Sobral</a:t>
            </a:r>
          </a:p>
          <a:p>
            <a:pPr>
              <a:spcBef>
                <a:spcPts val="600"/>
              </a:spcBef>
            </a:pPr>
            <a:r>
              <a:rPr lang="pt-BR" dirty="0"/>
              <a:t>Thatiane Veríssimo dos Santos</a:t>
            </a:r>
          </a:p>
          <a:p>
            <a:pPr>
              <a:spcBef>
                <a:spcPts val="600"/>
              </a:spcBef>
            </a:pPr>
            <a:r>
              <a:rPr lang="pt-BR" dirty="0"/>
              <a:t>Valdeir </a:t>
            </a:r>
            <a:r>
              <a:rPr lang="pt-BR" dirty="0" err="1"/>
              <a:t>Antonio</a:t>
            </a:r>
            <a:r>
              <a:rPr lang="pt-BR" dirty="0"/>
              <a:t> do Nascimento</a:t>
            </a:r>
          </a:p>
          <a:p>
            <a:pPr>
              <a:spcBef>
                <a:spcPts val="600"/>
              </a:spcBef>
            </a:pPr>
            <a:r>
              <a:rPr lang="pt-BR" dirty="0"/>
              <a:t>Williams Raphael de Souza Morais</a:t>
            </a:r>
          </a:p>
        </p:txBody>
      </p:sp>
    </p:spTree>
    <p:extLst>
      <p:ext uri="{BB962C8B-B14F-4D97-AF65-F5344CB8AC3E}">
        <p14:creationId xmlns:p14="http://schemas.microsoft.com/office/powerpoint/2010/main" val="16910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AGRADECIMENTOS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97266" y="323364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6º Encontro da SBQ-NE  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32" y="836712"/>
            <a:ext cx="3977640" cy="26517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1809"/>
            <a:ext cx="3977640" cy="26517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6" y="3645024"/>
            <a:ext cx="3977640" cy="265176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32" y="3657560"/>
            <a:ext cx="3977640" cy="26517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6"/>
          <a:stretch/>
        </p:blipFill>
        <p:spPr>
          <a:xfrm>
            <a:off x="1224136" y="2924944"/>
            <a:ext cx="7596336" cy="38282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r="8041" b="4137"/>
          <a:stretch/>
        </p:blipFill>
        <p:spPr>
          <a:xfrm>
            <a:off x="1115616" y="1196752"/>
            <a:ext cx="7128792" cy="53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5"/>
            <a:ext cx="9144000" cy="7200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AGRADECIMENTOS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8" y="1180068"/>
            <a:ext cx="9016425" cy="498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5"/>
            <a:ext cx="9144000" cy="7200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FUTURO....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412776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Onde será o próximo</a:t>
            </a:r>
            <a:r>
              <a:rPr lang="pt-BR" sz="4400" dirty="0" smtClean="0"/>
              <a:t>? 2016 na Universidade Federal de Pernambuco sob a coordenação da </a:t>
            </a:r>
            <a:r>
              <a:rPr lang="pt-BR" sz="4400" dirty="0" err="1" smtClean="0"/>
              <a:t>Profa</a:t>
            </a:r>
            <a:r>
              <a:rPr lang="pt-BR" sz="4400" dirty="0" smtClean="0"/>
              <a:t> </a:t>
            </a:r>
            <a:r>
              <a:rPr lang="pt-BR" sz="4400" dirty="0" err="1" smtClean="0"/>
              <a:t>Dra</a:t>
            </a:r>
            <a:r>
              <a:rPr lang="pt-BR" sz="4400" dirty="0" smtClean="0"/>
              <a:t> Ana Paula Paim, secretaria Regional da SBQ PE</a:t>
            </a:r>
            <a:endParaRPr lang="pt-BR" sz="4400" dirty="0" smtClean="0"/>
          </a:p>
          <a:p>
            <a:endParaRPr lang="pt-BR" sz="4400" dirty="0" smtClean="0"/>
          </a:p>
        </p:txBody>
      </p:sp>
    </p:spTree>
    <p:extLst>
      <p:ext uri="{BB962C8B-B14F-4D97-AF65-F5344CB8AC3E}">
        <p14:creationId xmlns:p14="http://schemas.microsoft.com/office/powerpoint/2010/main" val="19480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5"/>
            <a:ext cx="9144000" cy="7200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CARTA DO NORDESTE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980728"/>
            <a:ext cx="84969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dirty="0" smtClean="0"/>
              <a:t>Deste evento sairá a CARTA DO NORDESTE com propostas </a:t>
            </a:r>
            <a:r>
              <a:rPr lang="pt-BR" sz="2000" dirty="0"/>
              <a:t>ousadas para o desenvolvimento da Química e da CT&amp;I na </a:t>
            </a:r>
            <a:r>
              <a:rPr lang="pt-BR" sz="2000" dirty="0" smtClean="0"/>
              <a:t>região:</a:t>
            </a:r>
          </a:p>
          <a:p>
            <a:pPr>
              <a:spcBef>
                <a:spcPts val="600"/>
              </a:spcBef>
            </a:pPr>
            <a:r>
              <a:rPr lang="pt-BR" sz="2000" dirty="0" smtClean="0"/>
              <a:t>i</a:t>
            </a:r>
            <a:r>
              <a:rPr lang="pt-BR" sz="2000" dirty="0"/>
              <a:t>) a IUPAC no Brasil em 2017. Este é considerado um dos "eventos preparatórios" e as sugestões ajudarão a compor o cenário nacional para uma importante reunião que se aproxima;</a:t>
            </a:r>
          </a:p>
          <a:p>
            <a:pPr>
              <a:spcBef>
                <a:spcPts val="600"/>
              </a:spcBef>
            </a:pPr>
            <a:r>
              <a:rPr lang="pt-BR" sz="2000" dirty="0" err="1"/>
              <a:t>ii</a:t>
            </a:r>
            <a:r>
              <a:rPr lang="pt-BR" sz="2000" dirty="0"/>
              <a:t>) os Governadores do NE estiveram, há duas semanas, no MCT&amp;I e está em discussão uma ação concertada na </a:t>
            </a:r>
            <a:r>
              <a:rPr lang="pt-BR" sz="2000" dirty="0" smtClean="0"/>
              <a:t>região;</a:t>
            </a:r>
            <a:endParaRPr lang="pt-BR" sz="2000" dirty="0"/>
          </a:p>
          <a:p>
            <a:pPr>
              <a:spcBef>
                <a:spcPts val="600"/>
              </a:spcBef>
            </a:pPr>
            <a:r>
              <a:rPr lang="pt-BR" sz="2000" dirty="0" err="1"/>
              <a:t>iii</a:t>
            </a:r>
            <a:r>
              <a:rPr lang="pt-BR" sz="2000" dirty="0"/>
              <a:t>) </a:t>
            </a:r>
            <a:r>
              <a:rPr lang="pt-BR" sz="2000" dirty="0" smtClean="0"/>
              <a:t>articulação </a:t>
            </a:r>
            <a:r>
              <a:rPr lang="pt-BR" sz="2000" dirty="0"/>
              <a:t>de ações concertadas relacionadas biotecnologia, energia, água, alimentos</a:t>
            </a:r>
            <a:r>
              <a:rPr lang="pt-BR" sz="2000" dirty="0" smtClean="0"/>
              <a:t>,...</a:t>
            </a:r>
          </a:p>
          <a:p>
            <a:pPr>
              <a:spcBef>
                <a:spcPts val="600"/>
              </a:spcBef>
            </a:pPr>
            <a:r>
              <a:rPr lang="pt-BR" sz="2000" dirty="0" err="1" smtClean="0"/>
              <a:t>iv</a:t>
            </a:r>
            <a:r>
              <a:rPr lang="pt-BR" sz="2000" dirty="0" smtClean="0"/>
              <a:t>)</a:t>
            </a:r>
            <a:r>
              <a:rPr lang="pt-BR" sz="2000" dirty="0"/>
              <a:t> Solicitar </a:t>
            </a:r>
            <a:r>
              <a:rPr lang="pt-BR" sz="2000" dirty="0" smtClean="0"/>
              <a:t>aos coordenadores </a:t>
            </a:r>
            <a:r>
              <a:rPr lang="pt-BR" sz="2000" dirty="0"/>
              <a:t>e participantes </a:t>
            </a:r>
            <a:r>
              <a:rPr lang="pt-BR" sz="2000" dirty="0" smtClean="0"/>
              <a:t>das Mesas Redondas </a:t>
            </a:r>
            <a:r>
              <a:rPr lang="pt-BR" sz="2000" dirty="0"/>
              <a:t>um breve texto (no máximo três parágrafos) com sugestões para a </a:t>
            </a:r>
            <a:r>
              <a:rPr lang="pt-BR" sz="2000" dirty="0" smtClean="0"/>
              <a:t>carta;</a:t>
            </a:r>
            <a:endParaRPr lang="pt-BR" sz="2000" dirty="0"/>
          </a:p>
          <a:p>
            <a:pPr>
              <a:spcBef>
                <a:spcPts val="600"/>
              </a:spcBef>
            </a:pPr>
            <a:endParaRPr lang="pt-BR" sz="2000" dirty="0"/>
          </a:p>
          <a:p>
            <a:pPr>
              <a:spcBef>
                <a:spcPts val="600"/>
              </a:spcBef>
            </a:pPr>
            <a:r>
              <a:rPr lang="pt-BR" sz="2000" dirty="0"/>
              <a:t>A </a:t>
            </a:r>
            <a:r>
              <a:rPr lang="pt-BR" sz="2000" dirty="0" smtClean="0"/>
              <a:t>Carta será </a:t>
            </a:r>
            <a:r>
              <a:rPr lang="pt-BR" sz="2000" dirty="0"/>
              <a:t>enviada à SBQ, ao MCTI, as </a:t>
            </a:r>
            <a:r>
              <a:rPr lang="pt-BR" sz="2000" dirty="0" err="1"/>
              <a:t>SECTI's</a:t>
            </a:r>
            <a:r>
              <a:rPr lang="pt-BR" sz="2000" dirty="0"/>
              <a:t> e as </a:t>
            </a:r>
            <a:r>
              <a:rPr lang="pt-BR" sz="2000" dirty="0" err="1"/>
              <a:t>FAP's</a:t>
            </a:r>
            <a:r>
              <a:rPr lang="pt-BR" sz="2000" dirty="0"/>
              <a:t> do NE, bem como ser divulgada no BSBQ e no </a:t>
            </a:r>
            <a:r>
              <a:rPr lang="pt-BR" sz="2000" dirty="0" smtClean="0"/>
              <a:t>JC.</a:t>
            </a:r>
            <a:r>
              <a:rPr lang="pt-BR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07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Cerimônia de Encerramento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97266" y="323364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6º Encontro da SBQ-NE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1117188"/>
            <a:ext cx="8712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800" dirty="0" smtClean="0">
                <a:solidFill>
                  <a:srgbClr val="333333"/>
                </a:solidFill>
              </a:rPr>
              <a:t>Palestra </a:t>
            </a:r>
            <a:r>
              <a:rPr lang="pt-BR" sz="2800" dirty="0">
                <a:solidFill>
                  <a:srgbClr val="333333"/>
                </a:solidFill>
              </a:rPr>
              <a:t>de Encerramento – Profa. Dra. Marília Oliveira Fonseca </a:t>
            </a:r>
            <a:r>
              <a:rPr lang="pt-BR" sz="2800" dirty="0" smtClean="0">
                <a:solidFill>
                  <a:srgbClr val="333333"/>
                </a:solidFill>
              </a:rPr>
              <a:t>Goulart</a:t>
            </a:r>
          </a:p>
          <a:p>
            <a:pPr algn="just">
              <a:spcBef>
                <a:spcPts val="1200"/>
              </a:spcBef>
            </a:pPr>
            <a:r>
              <a:rPr lang="pt-BR" sz="2800" dirty="0" smtClean="0">
                <a:solidFill>
                  <a:srgbClr val="333333"/>
                </a:solidFill>
              </a:rPr>
              <a:t>1. Assembleia de encerramento</a:t>
            </a:r>
          </a:p>
          <a:p>
            <a:pPr algn="just">
              <a:spcBef>
                <a:spcPts val="1200"/>
              </a:spcBef>
            </a:pPr>
            <a:r>
              <a:rPr lang="pt-BR" sz="2800" dirty="0" smtClean="0">
                <a:solidFill>
                  <a:srgbClr val="333333"/>
                </a:solidFill>
              </a:rPr>
              <a:t>2. Considerações Finais/Próximos eventos</a:t>
            </a:r>
          </a:p>
          <a:p>
            <a:pPr algn="just">
              <a:spcBef>
                <a:spcPts val="1200"/>
              </a:spcBef>
            </a:pPr>
            <a:r>
              <a:rPr lang="pt-BR" sz="2800" dirty="0" smtClean="0">
                <a:solidFill>
                  <a:srgbClr val="333333"/>
                </a:solidFill>
              </a:rPr>
              <a:t>3. Carta do Nordeste</a:t>
            </a:r>
          </a:p>
          <a:p>
            <a:pPr algn="just">
              <a:spcBef>
                <a:spcPts val="1200"/>
              </a:spcBef>
            </a:pPr>
            <a:r>
              <a:rPr lang="pt-BR" sz="2800" dirty="0" smtClean="0">
                <a:solidFill>
                  <a:srgbClr val="333333"/>
                </a:solidFill>
              </a:rPr>
              <a:t>4. Premiação </a:t>
            </a:r>
            <a:r>
              <a:rPr lang="pt-BR" sz="2800" dirty="0">
                <a:solidFill>
                  <a:srgbClr val="333333"/>
                </a:solidFill>
              </a:rPr>
              <a:t>de </a:t>
            </a:r>
            <a:r>
              <a:rPr lang="pt-BR" sz="2800" dirty="0" smtClean="0">
                <a:solidFill>
                  <a:srgbClr val="333333"/>
                </a:solidFill>
              </a:rPr>
              <a:t>trabalhos</a:t>
            </a:r>
          </a:p>
        </p:txBody>
      </p:sp>
    </p:spTree>
    <p:extLst>
      <p:ext uri="{BB962C8B-B14F-4D97-AF65-F5344CB8AC3E}">
        <p14:creationId xmlns:p14="http://schemas.microsoft.com/office/powerpoint/2010/main" val="38269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Considerações Finais...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97266" y="323364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5</a:t>
            </a:r>
            <a:r>
              <a:rPr lang="pt-PT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º Encontro da SBQ-NE  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vieqba.com.br/portal/images/cartaz_a3_vieq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3945"/>
            <a:ext cx="4104456" cy="29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789040"/>
            <a:ext cx="5575944" cy="30951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61" y="723946"/>
            <a:ext cx="4357019" cy="290291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95536" y="4859868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FF6600"/>
                </a:solidFill>
              </a:rPr>
              <a:t>400 participantes</a:t>
            </a:r>
            <a:endParaRPr lang="pt-BR" b="1" dirty="0">
              <a:solidFill>
                <a:srgbClr val="FF66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5435932"/>
            <a:ext cx="253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45 alunos da UFAL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6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Objetivo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697266" y="323364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6º Encontro da SBQ-NE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112996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Congregar pesquisadores do nordeste brasileiro, com formação e atuação em Química, Biotecnologia e Educação, juntamente com </a:t>
            </a:r>
            <a:r>
              <a:rPr lang="pt-BR" sz="24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alunos de </a:t>
            </a:r>
            <a:r>
              <a:rPr lang="pt-BR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pós-graduação e graduação, para discutir problemas relevantes da área, sob diferentes aspectos, na perspectiva de reunir e consolidar a Química na </a:t>
            </a:r>
            <a:r>
              <a:rPr lang="pt-BR" sz="24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região nordeste </a:t>
            </a:r>
            <a:r>
              <a:rPr lang="pt-BR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do </a:t>
            </a:r>
            <a:r>
              <a:rPr lang="pt-BR" sz="24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Brasil;</a:t>
            </a:r>
          </a:p>
        </p:txBody>
      </p:sp>
      <p:pic>
        <p:nvPicPr>
          <p:cNvPr id="2050" name="Picture 2" descr="https://encrypted-tbn1.gstatic.com/images?q=tbn:ANd9GcQW-qSoyi50dtgYjSDazYq_GVdMbJM5NQSK89FW-kuJkyS1cgdN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62891"/>
            <a:ext cx="2190986" cy="30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ornaltudobh.com.br/_js/kcfinder/upload/images/Brasil_Nordeste_mapl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2294"/>
            <a:ext cx="2736304" cy="27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4355976" y="5661248"/>
            <a:ext cx="2808312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923928" y="3716679"/>
            <a:ext cx="2448272" cy="729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Estrutura do Encontro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697266" y="323364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6º Encontro da SBQ-NE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757148"/>
            <a:ext cx="6534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333333"/>
                </a:solidFill>
                <a:latin typeface="Gabriola" panose="04040605051002020D02" pitchFamily="82" charset="0"/>
              </a:rPr>
              <a:t>Conferência de abertura/Coquetel</a:t>
            </a:r>
          </a:p>
          <a:p>
            <a:pPr algn="just"/>
            <a:r>
              <a:rPr lang="pt-BR" sz="2800" dirty="0" smtClean="0">
                <a:solidFill>
                  <a:srgbClr val="333333"/>
                </a:solidFill>
                <a:latin typeface="Gabriola" panose="04040605051002020D02" pitchFamily="82" charset="0"/>
              </a:rPr>
              <a:t>08 Minicursos e 01 Sessão Oral</a:t>
            </a:r>
          </a:p>
          <a:p>
            <a:pPr algn="just"/>
            <a:r>
              <a:rPr lang="pt-BR" sz="2800" dirty="0" smtClean="0">
                <a:solidFill>
                  <a:srgbClr val="333333"/>
                </a:solidFill>
                <a:latin typeface="Gabriola" panose="04040605051002020D02" pitchFamily="82" charset="0"/>
              </a:rPr>
              <a:t>02 Workshops</a:t>
            </a:r>
          </a:p>
          <a:p>
            <a:pPr algn="just"/>
            <a:r>
              <a:rPr lang="pt-BR" sz="2800" dirty="0" smtClean="0">
                <a:solidFill>
                  <a:srgbClr val="333333"/>
                </a:solidFill>
                <a:latin typeface="Gabriola" panose="04040605051002020D02" pitchFamily="82" charset="0"/>
              </a:rPr>
              <a:t>01 Mesa redonda</a:t>
            </a:r>
          </a:p>
          <a:p>
            <a:pPr algn="just"/>
            <a:r>
              <a:rPr lang="pt-BR" sz="2800" dirty="0" smtClean="0">
                <a:solidFill>
                  <a:srgbClr val="333333"/>
                </a:solidFill>
                <a:latin typeface="Gabriola" panose="04040605051002020D02" pitchFamily="82" charset="0"/>
              </a:rPr>
              <a:t>02 Sessões Jovem Pesquisador </a:t>
            </a:r>
          </a:p>
          <a:p>
            <a:pPr algn="just"/>
            <a:r>
              <a:rPr lang="pt-BR" sz="2800" dirty="0" smtClean="0">
                <a:solidFill>
                  <a:srgbClr val="333333"/>
                </a:solidFill>
                <a:latin typeface="Gabriola" panose="04040605051002020D02" pitchFamily="82" charset="0"/>
              </a:rPr>
              <a:t>04 Palestras</a:t>
            </a:r>
          </a:p>
          <a:p>
            <a:pPr algn="just"/>
            <a:r>
              <a:rPr lang="pt-BR" sz="2800" dirty="0" smtClean="0">
                <a:solidFill>
                  <a:srgbClr val="333333"/>
                </a:solidFill>
                <a:latin typeface="Gabriola" panose="04040605051002020D02" pitchFamily="82" charset="0"/>
              </a:rPr>
              <a:t>Apresentação de painéis</a:t>
            </a:r>
          </a:p>
          <a:p>
            <a:pPr algn="just"/>
            <a:r>
              <a:rPr lang="pt-BR" sz="2800" dirty="0" smtClean="0">
                <a:solidFill>
                  <a:srgbClr val="333333"/>
                </a:solidFill>
                <a:latin typeface="Gabriola" panose="04040605051002020D02" pitchFamily="82" charset="0"/>
              </a:rPr>
              <a:t>Reunião das secretarias regionais</a:t>
            </a:r>
          </a:p>
          <a:p>
            <a:pPr algn="just"/>
            <a:r>
              <a:rPr lang="pt-BR" sz="2800" dirty="0" smtClean="0">
                <a:solidFill>
                  <a:srgbClr val="333333"/>
                </a:solidFill>
                <a:latin typeface="Gabriola" panose="04040605051002020D02" pitchFamily="82" charset="0"/>
              </a:rPr>
              <a:t>Palestra de Encerramento</a:t>
            </a:r>
          </a:p>
          <a:p>
            <a:pPr algn="just"/>
            <a:r>
              <a:rPr lang="pt-BR" sz="2800" dirty="0" smtClean="0">
                <a:solidFill>
                  <a:srgbClr val="333333"/>
                </a:solidFill>
                <a:latin typeface="Gabriola" panose="04040605051002020D02" pitchFamily="82" charset="0"/>
              </a:rPr>
              <a:t>Assembleia de Encerramento</a:t>
            </a:r>
          </a:p>
        </p:txBody>
      </p:sp>
      <p:pic>
        <p:nvPicPr>
          <p:cNvPr id="1028" name="Picture 4" descr="http://3.bp.blogspot.com/_1grCXuXaJK4/TSEaWr-lqBI/AAAAAAAAAn0/GDAVCUm5ijU/s320/nordes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31066"/>
            <a:ext cx="3960440" cy="43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aiite.org/wp-content/uploads/2015/01/top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0" y="5589240"/>
            <a:ext cx="873843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Números do evento...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97266" y="323364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6º Encontro da SBQ-NE  </a:t>
            </a:r>
            <a:endParaRPr lang="pt-BR" dirty="0">
              <a:solidFill>
                <a:srgbClr val="FFFF0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625825"/>
              </p:ext>
            </p:extLst>
          </p:nvPr>
        </p:nvGraphicFramePr>
        <p:xfrm>
          <a:off x="107504" y="908720"/>
          <a:ext cx="45990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60784"/>
              </p:ext>
            </p:extLst>
          </p:nvPr>
        </p:nvGraphicFramePr>
        <p:xfrm>
          <a:off x="4788024" y="908720"/>
          <a:ext cx="43559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405432"/>
              </p:ext>
            </p:extLst>
          </p:nvPr>
        </p:nvGraphicFramePr>
        <p:xfrm>
          <a:off x="107504" y="3861048"/>
          <a:ext cx="41664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480009"/>
              </p:ext>
            </p:extLst>
          </p:nvPr>
        </p:nvGraphicFramePr>
        <p:xfrm>
          <a:off x="4537230" y="3789040"/>
          <a:ext cx="4608512" cy="277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2961634" y="6453336"/>
            <a:ext cx="233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 TRABALHOS ORAIS </a:t>
            </a:r>
            <a:endParaRPr lang="en-US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43443"/>
            <a:ext cx="8136904" cy="54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Inscritos por instituição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97266" y="323364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6º Encontro da SBQ-NE  </a:t>
            </a:r>
            <a:endParaRPr lang="pt-BR" dirty="0">
              <a:solidFill>
                <a:srgbClr val="FFFF0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055312"/>
              </p:ext>
            </p:extLst>
          </p:nvPr>
        </p:nvGraphicFramePr>
        <p:xfrm>
          <a:off x="251520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792584"/>
              </p:ext>
            </p:extLst>
          </p:nvPr>
        </p:nvGraphicFramePr>
        <p:xfrm>
          <a:off x="4788024" y="9087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495976"/>
              </p:ext>
            </p:extLst>
          </p:nvPr>
        </p:nvGraphicFramePr>
        <p:xfrm>
          <a:off x="251520" y="9087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523180"/>
              </p:ext>
            </p:extLst>
          </p:nvPr>
        </p:nvGraphicFramePr>
        <p:xfrm>
          <a:off x="4716016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64770"/>
            <a:ext cx="7416824" cy="49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Minicursos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97266" y="323364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6º Encontro da SBQ-NE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437112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M1:</a:t>
            </a:r>
            <a:r>
              <a:rPr lang="pt-BR" dirty="0" smtClean="0"/>
              <a:t> O ensino de química e as </a:t>
            </a:r>
            <a:r>
              <a:rPr lang="pt-BR" dirty="0" err="1" smtClean="0"/>
              <a:t>TICs</a:t>
            </a:r>
            <a:endParaRPr lang="pt-BR" dirty="0" smtClean="0"/>
          </a:p>
          <a:p>
            <a:r>
              <a:rPr lang="pt-BR" b="1" dirty="0" smtClean="0"/>
              <a:t>M2:</a:t>
            </a:r>
            <a:r>
              <a:rPr lang="pt-BR" dirty="0" smtClean="0"/>
              <a:t> Polímeros conjugados em química forense</a:t>
            </a:r>
          </a:p>
          <a:p>
            <a:r>
              <a:rPr lang="pt-BR" b="1" dirty="0" smtClean="0"/>
              <a:t>M3: </a:t>
            </a:r>
            <a:r>
              <a:rPr lang="pt-BR" dirty="0" smtClean="0"/>
              <a:t>Nanotecnologia: inovação e sustentabilidade</a:t>
            </a:r>
          </a:p>
          <a:p>
            <a:r>
              <a:rPr lang="pt-BR" b="1" dirty="0" smtClean="0"/>
              <a:t>M4: </a:t>
            </a:r>
            <a:r>
              <a:rPr lang="pt-BR" dirty="0" err="1" smtClean="0"/>
              <a:t>Biossensores</a:t>
            </a:r>
            <a:endParaRPr lang="pt-BR" dirty="0" smtClean="0"/>
          </a:p>
          <a:p>
            <a:r>
              <a:rPr lang="pt-BR" b="1" dirty="0" smtClean="0"/>
              <a:t>M5:</a:t>
            </a:r>
            <a:r>
              <a:rPr lang="pt-BR" dirty="0" smtClean="0"/>
              <a:t> Química Forense</a:t>
            </a:r>
          </a:p>
          <a:p>
            <a:r>
              <a:rPr lang="pt-BR" b="1" dirty="0" smtClean="0"/>
              <a:t>M6:</a:t>
            </a:r>
            <a:r>
              <a:rPr lang="pt-BR" dirty="0" smtClean="0"/>
              <a:t> Ética na pesquisa</a:t>
            </a:r>
          </a:p>
          <a:p>
            <a:r>
              <a:rPr lang="pt-BR" b="1" dirty="0" smtClean="0"/>
              <a:t>M7: </a:t>
            </a:r>
            <a:r>
              <a:rPr lang="pt-BR" dirty="0" smtClean="0"/>
              <a:t>Química Computacional</a:t>
            </a:r>
          </a:p>
          <a:p>
            <a:r>
              <a:rPr lang="pt-BR" b="1" dirty="0" smtClean="0"/>
              <a:t>M8: </a:t>
            </a:r>
            <a:r>
              <a:rPr lang="pt-BR" dirty="0" smtClean="0"/>
              <a:t>Como escrever um artigo científico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337369"/>
              </p:ext>
            </p:extLst>
          </p:nvPr>
        </p:nvGraphicFramePr>
        <p:xfrm>
          <a:off x="6896" y="692696"/>
          <a:ext cx="5457825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12" y="741040"/>
            <a:ext cx="2735796" cy="18238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2951820" cy="19678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45024"/>
            <a:ext cx="2915816" cy="194387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27" y="4979784"/>
            <a:ext cx="2720477" cy="18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AGRADECIMENTOS</a:t>
            </a:r>
            <a:endParaRPr lang="pt-BR" sz="36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97266" y="323364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6º Encontro da SBQ-NE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412776"/>
            <a:ext cx="41764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1600" dirty="0" smtClean="0"/>
              <a:t>Prof</a:t>
            </a:r>
            <a:r>
              <a:rPr lang="pt-BR" sz="1600" baseline="30000" dirty="0" smtClean="0"/>
              <a:t>a.</a:t>
            </a:r>
            <a:r>
              <a:rPr lang="pt-BR" sz="1600" dirty="0" smtClean="0"/>
              <a:t> Dr</a:t>
            </a:r>
            <a:r>
              <a:rPr lang="pt-BR" sz="1600" baseline="30000" dirty="0" smtClean="0"/>
              <a:t>a.</a:t>
            </a:r>
            <a:r>
              <a:rPr lang="pt-BR" sz="1600" dirty="0" smtClean="0"/>
              <a:t> Isis Martins Figueiredo</a:t>
            </a:r>
          </a:p>
          <a:p>
            <a:pPr>
              <a:spcBef>
                <a:spcPts val="600"/>
              </a:spcBef>
            </a:pPr>
            <a:r>
              <a:rPr lang="pt-BR" sz="1600" dirty="0"/>
              <a:t>Prof</a:t>
            </a:r>
            <a:r>
              <a:rPr lang="pt-BR" sz="1600" baseline="30000" dirty="0"/>
              <a:t>a.</a:t>
            </a:r>
            <a:r>
              <a:rPr lang="pt-BR" sz="1600" dirty="0"/>
              <a:t> Dr</a:t>
            </a:r>
            <a:r>
              <a:rPr lang="pt-BR" sz="1600" baseline="30000" dirty="0"/>
              <a:t>a.</a:t>
            </a:r>
            <a:r>
              <a:rPr lang="pt-BR" sz="1600" dirty="0"/>
              <a:t> </a:t>
            </a:r>
            <a:r>
              <a:rPr lang="pt-BR" sz="1600" dirty="0" smtClean="0"/>
              <a:t>Janaína H. </a:t>
            </a:r>
            <a:r>
              <a:rPr lang="pt-BR" sz="1600" dirty="0" err="1" smtClean="0"/>
              <a:t>Bortoluzzi</a:t>
            </a:r>
            <a:endParaRPr lang="pt-BR" sz="1600" dirty="0" smtClean="0"/>
          </a:p>
          <a:p>
            <a:pPr>
              <a:spcBef>
                <a:spcPts val="600"/>
              </a:spcBef>
            </a:pPr>
            <a:r>
              <a:rPr lang="pt-BR" sz="1600" dirty="0"/>
              <a:t>Prof</a:t>
            </a:r>
            <a:r>
              <a:rPr lang="pt-BR" sz="1600" baseline="30000" dirty="0"/>
              <a:t>a.</a:t>
            </a:r>
            <a:r>
              <a:rPr lang="pt-BR" sz="1600" dirty="0"/>
              <a:t> Dr</a:t>
            </a:r>
            <a:r>
              <a:rPr lang="pt-BR" sz="1600" baseline="30000" dirty="0"/>
              <a:t>a.</a:t>
            </a:r>
            <a:r>
              <a:rPr lang="pt-BR" sz="1600" dirty="0"/>
              <a:t> </a:t>
            </a:r>
            <a:r>
              <a:rPr lang="pt-BR" sz="1600" dirty="0" smtClean="0"/>
              <a:t>Silvia H. Cardoso</a:t>
            </a:r>
          </a:p>
          <a:p>
            <a:pPr>
              <a:spcBef>
                <a:spcPts val="600"/>
              </a:spcBef>
            </a:pPr>
            <a:r>
              <a:rPr lang="pt-BR" sz="1600" dirty="0"/>
              <a:t>Prof</a:t>
            </a:r>
            <a:r>
              <a:rPr lang="pt-BR" sz="1600" baseline="30000" dirty="0"/>
              <a:t>a.</a:t>
            </a:r>
            <a:r>
              <a:rPr lang="pt-BR" sz="1600" dirty="0"/>
              <a:t> Dr</a:t>
            </a:r>
            <a:r>
              <a:rPr lang="pt-BR" sz="1600" baseline="30000" dirty="0"/>
              <a:t>a.</a:t>
            </a:r>
            <a:r>
              <a:rPr lang="pt-BR" sz="1600" dirty="0"/>
              <a:t> </a:t>
            </a:r>
            <a:r>
              <a:rPr lang="pt-BR" sz="1600" dirty="0" smtClean="0"/>
              <a:t>Daniela S. Anunciação</a:t>
            </a:r>
          </a:p>
          <a:p>
            <a:pPr>
              <a:spcBef>
                <a:spcPts val="600"/>
              </a:spcBef>
            </a:pPr>
            <a:r>
              <a:rPr lang="pt-BR" sz="1600" dirty="0" smtClean="0"/>
              <a:t>Prof</a:t>
            </a:r>
            <a:r>
              <a:rPr lang="pt-BR" sz="1600" baseline="30000" dirty="0"/>
              <a:t>.</a:t>
            </a:r>
            <a:r>
              <a:rPr lang="pt-BR" sz="1600" dirty="0" smtClean="0"/>
              <a:t> Dr</a:t>
            </a:r>
            <a:r>
              <a:rPr lang="pt-BR" sz="1600" baseline="30000" dirty="0" smtClean="0"/>
              <a:t>.</a:t>
            </a:r>
            <a:r>
              <a:rPr lang="pt-BR" sz="1600" dirty="0" smtClean="0"/>
              <a:t> André G. R. Mendonça</a:t>
            </a:r>
          </a:p>
          <a:p>
            <a:pPr>
              <a:spcBef>
                <a:spcPts val="600"/>
              </a:spcBef>
            </a:pPr>
            <a:r>
              <a:rPr lang="pt-BR" sz="1600" dirty="0"/>
              <a:t>Prof</a:t>
            </a:r>
            <a:r>
              <a:rPr lang="pt-BR" sz="1600" baseline="30000" dirty="0"/>
              <a:t>a.</a:t>
            </a:r>
            <a:r>
              <a:rPr lang="pt-BR" sz="1600" dirty="0"/>
              <a:t> Dr</a:t>
            </a:r>
            <a:r>
              <a:rPr lang="pt-BR" sz="1600" baseline="30000" dirty="0"/>
              <a:t>a.</a:t>
            </a:r>
            <a:r>
              <a:rPr lang="pt-BR" sz="1600" dirty="0"/>
              <a:t> </a:t>
            </a:r>
            <a:r>
              <a:rPr lang="pt-BR" sz="1600" dirty="0" smtClean="0"/>
              <a:t>Ana Catarina R. Leite</a:t>
            </a:r>
          </a:p>
          <a:p>
            <a:pPr>
              <a:spcBef>
                <a:spcPts val="600"/>
              </a:spcBef>
            </a:pPr>
            <a:r>
              <a:rPr lang="pt-BR" sz="1600" dirty="0" smtClean="0"/>
              <a:t>Prof. Dr. </a:t>
            </a:r>
            <a:r>
              <a:rPr lang="pt-BR" sz="1600" dirty="0" err="1" smtClean="0"/>
              <a:t>Josealdo</a:t>
            </a:r>
            <a:r>
              <a:rPr lang="pt-BR" sz="1600" dirty="0" smtClean="0"/>
              <a:t> </a:t>
            </a:r>
            <a:r>
              <a:rPr lang="pt-BR" sz="1600" dirty="0" err="1" smtClean="0"/>
              <a:t>Tonholo</a:t>
            </a:r>
            <a:endParaRPr lang="pt-BR" sz="1600" dirty="0" smtClean="0"/>
          </a:p>
          <a:p>
            <a:pPr>
              <a:spcBef>
                <a:spcPts val="600"/>
              </a:spcBef>
            </a:pPr>
            <a:r>
              <a:rPr lang="pt-BR" sz="1600" dirty="0"/>
              <a:t>Prof</a:t>
            </a:r>
            <a:r>
              <a:rPr lang="pt-BR" sz="1600" baseline="30000" dirty="0"/>
              <a:t>a.</a:t>
            </a:r>
            <a:r>
              <a:rPr lang="pt-BR" sz="1600" dirty="0"/>
              <a:t> Dr</a:t>
            </a:r>
            <a:r>
              <a:rPr lang="pt-BR" sz="1600" baseline="30000" dirty="0"/>
              <a:t>a.</a:t>
            </a:r>
            <a:r>
              <a:rPr lang="pt-BR" sz="1600" dirty="0"/>
              <a:t> </a:t>
            </a:r>
            <a:r>
              <a:rPr lang="pt-BR" sz="1600" dirty="0" smtClean="0"/>
              <a:t>Simoni M. P. </a:t>
            </a:r>
            <a:r>
              <a:rPr lang="pt-BR" sz="1600" dirty="0" err="1" smtClean="0"/>
              <a:t>Meneghetti</a:t>
            </a:r>
            <a:endParaRPr lang="pt-BR" sz="1600" dirty="0" smtClean="0"/>
          </a:p>
          <a:p>
            <a:pPr>
              <a:spcBef>
                <a:spcPts val="600"/>
              </a:spcBef>
            </a:pPr>
            <a:r>
              <a:rPr lang="pt-BR" sz="1600" dirty="0"/>
              <a:t>Prof</a:t>
            </a:r>
            <a:r>
              <a:rPr lang="pt-BR" sz="1600" baseline="30000" dirty="0"/>
              <a:t>a.</a:t>
            </a:r>
            <a:r>
              <a:rPr lang="pt-BR" sz="1600" dirty="0"/>
              <a:t> Dr</a:t>
            </a:r>
            <a:r>
              <a:rPr lang="pt-BR" sz="1600" baseline="30000" dirty="0"/>
              <a:t>a.</a:t>
            </a:r>
            <a:r>
              <a:rPr lang="pt-BR" sz="1600" dirty="0"/>
              <a:t> </a:t>
            </a:r>
            <a:r>
              <a:rPr lang="pt-BR" sz="1600" dirty="0" err="1" smtClean="0"/>
              <a:t>Rusiene</a:t>
            </a:r>
            <a:r>
              <a:rPr lang="pt-BR" sz="1600" dirty="0" smtClean="0"/>
              <a:t> M. de Almeida</a:t>
            </a:r>
          </a:p>
          <a:p>
            <a:pPr>
              <a:spcBef>
                <a:spcPts val="600"/>
              </a:spcBef>
            </a:pPr>
            <a:r>
              <a:rPr lang="pt-BR" sz="1600" dirty="0" err="1" smtClean="0"/>
              <a:t>Jeanynne</a:t>
            </a:r>
            <a:r>
              <a:rPr lang="pt-BR" sz="1600" dirty="0" smtClean="0"/>
              <a:t> Leite da Rocha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1577" y="852244"/>
            <a:ext cx="4347592" cy="4165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COMISSÃO ORGANIZADORA</a:t>
            </a:r>
            <a:endParaRPr lang="pt-BR" sz="20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88904" y="836712"/>
            <a:ext cx="4347592" cy="4165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COMISSÃO CIENTÍFICA</a:t>
            </a:r>
            <a:endParaRPr lang="pt-BR" sz="20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60032" y="1407550"/>
            <a:ext cx="4320480" cy="4946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 dirty="0" err="1">
                <a:solidFill>
                  <a:srgbClr val="000000"/>
                </a:solidFill>
              </a:rPr>
              <a:t>Profª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 err="1">
                <a:solidFill>
                  <a:srgbClr val="000000"/>
                </a:solidFill>
              </a:rPr>
              <a:t>Drª</a:t>
            </a:r>
            <a:r>
              <a:rPr lang="pt-BR" sz="1600" dirty="0">
                <a:solidFill>
                  <a:srgbClr val="000000"/>
                </a:solidFill>
              </a:rPr>
              <a:t> Marilia </a:t>
            </a:r>
            <a:r>
              <a:rPr lang="pt-BR" sz="1600" dirty="0" smtClean="0">
                <a:solidFill>
                  <a:srgbClr val="000000"/>
                </a:solidFill>
              </a:rPr>
              <a:t>O. F. </a:t>
            </a:r>
            <a:r>
              <a:rPr lang="pt-BR" sz="1600" dirty="0">
                <a:solidFill>
                  <a:srgbClr val="000000"/>
                </a:solidFill>
              </a:rPr>
              <a:t>Goulart</a:t>
            </a:r>
          </a:p>
          <a:p>
            <a:pPr algn="just">
              <a:lnSpc>
                <a:spcPct val="110000"/>
              </a:lnSpc>
            </a:pPr>
            <a:r>
              <a:rPr lang="pt-BR" sz="1600" dirty="0">
                <a:solidFill>
                  <a:srgbClr val="000000"/>
                </a:solidFill>
              </a:rPr>
              <a:t>Prof. Dr. Josué </a:t>
            </a:r>
            <a:r>
              <a:rPr lang="pt-BR" sz="1600" dirty="0" smtClean="0">
                <a:solidFill>
                  <a:srgbClr val="000000"/>
                </a:solidFill>
              </a:rPr>
              <a:t>C. </a:t>
            </a:r>
            <a:r>
              <a:rPr lang="pt-BR" sz="1600" dirty="0">
                <a:solidFill>
                  <a:srgbClr val="000000"/>
                </a:solidFill>
              </a:rPr>
              <a:t>Caldas Santos</a:t>
            </a:r>
          </a:p>
          <a:p>
            <a:pPr algn="just">
              <a:lnSpc>
                <a:spcPct val="110000"/>
              </a:lnSpc>
            </a:pPr>
            <a:r>
              <a:rPr lang="pt-BR" sz="1600" dirty="0" err="1">
                <a:solidFill>
                  <a:srgbClr val="000000"/>
                </a:solidFill>
              </a:rPr>
              <a:t>Profª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 err="1">
                <a:solidFill>
                  <a:srgbClr val="000000"/>
                </a:solidFill>
              </a:rPr>
              <a:t>Drª</a:t>
            </a:r>
            <a:r>
              <a:rPr lang="pt-BR" sz="1600" dirty="0">
                <a:solidFill>
                  <a:srgbClr val="000000"/>
                </a:solidFill>
              </a:rPr>
              <a:t> Ana Catarina </a:t>
            </a:r>
            <a:r>
              <a:rPr lang="pt-BR" sz="1600" dirty="0" smtClean="0">
                <a:solidFill>
                  <a:srgbClr val="000000"/>
                </a:solidFill>
              </a:rPr>
              <a:t>R. </a:t>
            </a:r>
            <a:r>
              <a:rPr lang="pt-BR" sz="1600" dirty="0">
                <a:solidFill>
                  <a:srgbClr val="000000"/>
                </a:solidFill>
              </a:rPr>
              <a:t>Leite</a:t>
            </a:r>
          </a:p>
          <a:p>
            <a:pPr algn="just">
              <a:lnSpc>
                <a:spcPct val="110000"/>
              </a:lnSpc>
            </a:pPr>
            <a:r>
              <a:rPr lang="pt-BR" sz="1600" dirty="0">
                <a:solidFill>
                  <a:srgbClr val="000000"/>
                </a:solidFill>
              </a:rPr>
              <a:t>Prof. Dr. Mário Roberto </a:t>
            </a:r>
            <a:r>
              <a:rPr lang="pt-BR" sz="1600" dirty="0" err="1">
                <a:solidFill>
                  <a:srgbClr val="000000"/>
                </a:solidFill>
              </a:rPr>
              <a:t>Meneghetti</a:t>
            </a:r>
            <a:endParaRPr lang="pt-BR" sz="1600" dirty="0">
              <a:solidFill>
                <a:srgbClr val="00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t-BR" sz="1600" dirty="0" err="1">
                <a:solidFill>
                  <a:srgbClr val="000000"/>
                </a:solidFill>
              </a:rPr>
              <a:t>Profª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 err="1">
                <a:solidFill>
                  <a:srgbClr val="000000"/>
                </a:solidFill>
              </a:rPr>
              <a:t>Drª</a:t>
            </a:r>
            <a:r>
              <a:rPr lang="pt-BR" sz="1600" dirty="0">
                <a:solidFill>
                  <a:srgbClr val="000000"/>
                </a:solidFill>
              </a:rPr>
              <a:t> Carmem Lúcia Paiva </a:t>
            </a:r>
            <a:r>
              <a:rPr lang="pt-BR" sz="1600" dirty="0" err="1">
                <a:solidFill>
                  <a:srgbClr val="000000"/>
                </a:solidFill>
              </a:rPr>
              <a:t>Zanta</a:t>
            </a:r>
            <a:endParaRPr lang="pt-BR" sz="1600" dirty="0">
              <a:solidFill>
                <a:srgbClr val="00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t-BR" sz="1600" dirty="0">
                <a:solidFill>
                  <a:srgbClr val="000000"/>
                </a:solidFill>
              </a:rPr>
              <a:t>Prof. Dr. Wander Gustavo </a:t>
            </a:r>
            <a:r>
              <a:rPr lang="pt-BR" sz="1600" dirty="0" err="1" smtClean="0">
                <a:solidFill>
                  <a:srgbClr val="000000"/>
                </a:solidFill>
              </a:rPr>
              <a:t>Botero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>
                <a:solidFill>
                  <a:srgbClr val="000000"/>
                </a:solidFill>
              </a:rPr>
              <a:t>(Arapiraca)</a:t>
            </a:r>
          </a:p>
          <a:p>
            <a:pPr algn="just">
              <a:lnSpc>
                <a:spcPct val="110000"/>
              </a:lnSpc>
            </a:pPr>
            <a:r>
              <a:rPr lang="pt-BR" sz="1600" dirty="0">
                <a:solidFill>
                  <a:srgbClr val="000000"/>
                </a:solidFill>
              </a:rPr>
              <a:t>Prof. Dr. Hugo Juarez Vieira Pereira</a:t>
            </a:r>
          </a:p>
          <a:p>
            <a:pPr algn="just">
              <a:lnSpc>
                <a:spcPct val="110000"/>
              </a:lnSpc>
            </a:pPr>
            <a:r>
              <a:rPr lang="pt-BR" sz="1600" dirty="0" err="1">
                <a:solidFill>
                  <a:srgbClr val="000000"/>
                </a:solidFill>
              </a:rPr>
              <a:t>Profª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 err="1">
                <a:solidFill>
                  <a:srgbClr val="000000"/>
                </a:solidFill>
              </a:rPr>
              <a:t>Drª</a:t>
            </a:r>
            <a:r>
              <a:rPr lang="pt-BR" sz="1600" dirty="0">
                <a:solidFill>
                  <a:srgbClr val="000000"/>
                </a:solidFill>
              </a:rPr>
              <a:t> Monique </a:t>
            </a:r>
            <a:r>
              <a:rPr lang="pt-BR" sz="1600" dirty="0" smtClean="0">
                <a:solidFill>
                  <a:srgbClr val="000000"/>
                </a:solidFill>
              </a:rPr>
              <a:t>G. </a:t>
            </a:r>
            <a:r>
              <a:rPr lang="pt-BR" sz="1600" dirty="0">
                <a:solidFill>
                  <a:srgbClr val="000000"/>
                </a:solidFill>
              </a:rPr>
              <a:t>Ângelo da Silva</a:t>
            </a:r>
          </a:p>
          <a:p>
            <a:pPr algn="just">
              <a:lnSpc>
                <a:spcPct val="110000"/>
              </a:lnSpc>
            </a:pPr>
            <a:r>
              <a:rPr lang="pt-BR" sz="1600" dirty="0" err="1">
                <a:solidFill>
                  <a:srgbClr val="000000"/>
                </a:solidFill>
              </a:rPr>
              <a:t>Profª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 err="1">
                <a:solidFill>
                  <a:srgbClr val="000000"/>
                </a:solidFill>
              </a:rPr>
              <a:t>Drª</a:t>
            </a:r>
            <a:r>
              <a:rPr lang="pt-BR" sz="1600" dirty="0">
                <a:solidFill>
                  <a:srgbClr val="000000"/>
                </a:solidFill>
              </a:rPr>
              <a:t> Adriana Santos Ribeiro</a:t>
            </a:r>
          </a:p>
          <a:p>
            <a:pPr algn="just">
              <a:lnSpc>
                <a:spcPct val="110000"/>
              </a:lnSpc>
            </a:pPr>
            <a:r>
              <a:rPr lang="pt-BR" sz="1600" dirty="0" err="1">
                <a:solidFill>
                  <a:srgbClr val="000000"/>
                </a:solidFill>
              </a:rPr>
              <a:t>Profª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 err="1">
                <a:solidFill>
                  <a:srgbClr val="000000"/>
                </a:solidFill>
              </a:rPr>
              <a:t>Drª</a:t>
            </a:r>
            <a:r>
              <a:rPr lang="pt-BR" sz="1600" dirty="0">
                <a:solidFill>
                  <a:srgbClr val="000000"/>
                </a:solidFill>
              </a:rPr>
              <a:t> Daniela </a:t>
            </a:r>
            <a:r>
              <a:rPr lang="pt-BR" sz="1600" dirty="0" smtClean="0">
                <a:solidFill>
                  <a:srgbClr val="000000"/>
                </a:solidFill>
              </a:rPr>
              <a:t>S. Anunciação</a:t>
            </a:r>
            <a:endParaRPr lang="pt-BR" sz="1600" dirty="0">
              <a:solidFill>
                <a:srgbClr val="00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t-BR" sz="1600" dirty="0">
                <a:solidFill>
                  <a:srgbClr val="000000"/>
                </a:solidFill>
              </a:rPr>
              <a:t>Prof. Dr. </a:t>
            </a:r>
            <a:r>
              <a:rPr lang="pt-BR" sz="1600" dirty="0" err="1">
                <a:solidFill>
                  <a:srgbClr val="000000"/>
                </a:solidFill>
              </a:rPr>
              <a:t>Josealdo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 err="1">
                <a:solidFill>
                  <a:srgbClr val="000000"/>
                </a:solidFill>
              </a:rPr>
              <a:t>Tonholo</a:t>
            </a:r>
            <a:endParaRPr lang="pt-BR" sz="1600" dirty="0">
              <a:solidFill>
                <a:srgbClr val="00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t-BR" sz="1600" dirty="0">
                <a:solidFill>
                  <a:srgbClr val="000000"/>
                </a:solidFill>
              </a:rPr>
              <a:t>Prof. Dr. André </a:t>
            </a:r>
            <a:r>
              <a:rPr lang="pt-BR" sz="1600" dirty="0" smtClean="0">
                <a:solidFill>
                  <a:srgbClr val="000000"/>
                </a:solidFill>
              </a:rPr>
              <a:t>G. R. </a:t>
            </a:r>
            <a:r>
              <a:rPr lang="pt-BR" sz="1600" dirty="0">
                <a:solidFill>
                  <a:srgbClr val="000000"/>
                </a:solidFill>
              </a:rPr>
              <a:t>Mendonça</a:t>
            </a:r>
          </a:p>
          <a:p>
            <a:pPr algn="just">
              <a:lnSpc>
                <a:spcPct val="110000"/>
              </a:lnSpc>
            </a:pPr>
            <a:r>
              <a:rPr lang="pt-BR" sz="1600" dirty="0">
                <a:solidFill>
                  <a:srgbClr val="000000"/>
                </a:solidFill>
              </a:rPr>
              <a:t>Prof. Dr. Dimas José da Paz Lima </a:t>
            </a:r>
          </a:p>
          <a:p>
            <a:pPr algn="just">
              <a:lnSpc>
                <a:spcPct val="110000"/>
              </a:lnSpc>
            </a:pPr>
            <a:r>
              <a:rPr lang="pt-BR" sz="1600" dirty="0" err="1">
                <a:solidFill>
                  <a:srgbClr val="000000"/>
                </a:solidFill>
              </a:rPr>
              <a:t>Profª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 err="1">
                <a:solidFill>
                  <a:srgbClr val="000000"/>
                </a:solidFill>
              </a:rPr>
              <a:t>Drª</a:t>
            </a:r>
            <a:r>
              <a:rPr lang="pt-BR" sz="1600" dirty="0">
                <a:solidFill>
                  <a:srgbClr val="000000"/>
                </a:solidFill>
              </a:rPr>
              <a:t> Valéria </a:t>
            </a:r>
            <a:r>
              <a:rPr lang="pt-BR" sz="1600" dirty="0" smtClean="0">
                <a:solidFill>
                  <a:srgbClr val="000000"/>
                </a:solidFill>
              </a:rPr>
              <a:t>R. </a:t>
            </a:r>
            <a:r>
              <a:rPr lang="pt-BR" sz="1600" dirty="0">
                <a:solidFill>
                  <a:srgbClr val="000000"/>
                </a:solidFill>
              </a:rPr>
              <a:t>dos Santos Malta</a:t>
            </a:r>
          </a:p>
          <a:p>
            <a:pPr algn="just">
              <a:lnSpc>
                <a:spcPct val="110000"/>
              </a:lnSpc>
            </a:pPr>
            <a:r>
              <a:rPr lang="pt-BR" sz="1600" dirty="0" err="1">
                <a:solidFill>
                  <a:srgbClr val="000000"/>
                </a:solidFill>
              </a:rPr>
              <a:t>Profª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 err="1">
                <a:solidFill>
                  <a:srgbClr val="000000"/>
                </a:solidFill>
              </a:rPr>
              <a:t>Drª</a:t>
            </a:r>
            <a:r>
              <a:rPr lang="pt-BR" sz="1600" dirty="0">
                <a:solidFill>
                  <a:srgbClr val="000000"/>
                </a:solidFill>
              </a:rPr>
              <a:t> Silvia Helena </a:t>
            </a:r>
            <a:r>
              <a:rPr lang="pt-BR" sz="1600" dirty="0" smtClean="0">
                <a:solidFill>
                  <a:srgbClr val="000000"/>
                </a:solidFill>
              </a:rPr>
              <a:t>Cardoso (Arapiraca)</a:t>
            </a:r>
            <a:endParaRPr lang="pt-BR" sz="1600" dirty="0">
              <a:solidFill>
                <a:srgbClr val="00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t-BR" sz="1600" dirty="0">
                <a:solidFill>
                  <a:srgbClr val="000000"/>
                </a:solidFill>
              </a:rPr>
              <a:t>Prof. Dr. Sergio Modesto </a:t>
            </a:r>
            <a:r>
              <a:rPr lang="pt-BR" sz="1600" dirty="0" err="1" smtClean="0">
                <a:solidFill>
                  <a:srgbClr val="000000"/>
                </a:solidFill>
              </a:rPr>
              <a:t>Vechi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>
                <a:solidFill>
                  <a:srgbClr val="000000"/>
                </a:solidFill>
              </a:rPr>
              <a:t>(Arapiraca)</a:t>
            </a:r>
          </a:p>
          <a:p>
            <a:pPr algn="just">
              <a:lnSpc>
                <a:spcPct val="110000"/>
              </a:lnSpc>
            </a:pPr>
            <a:r>
              <a:rPr lang="pt-BR" sz="1600" dirty="0">
                <a:solidFill>
                  <a:srgbClr val="000000"/>
                </a:solidFill>
              </a:rPr>
              <a:t>Prof. Dr. Vinicius Del </a:t>
            </a:r>
            <a:r>
              <a:rPr lang="pt-BR" sz="1600" dirty="0" err="1" smtClean="0">
                <a:solidFill>
                  <a:srgbClr val="000000"/>
                </a:solidFill>
              </a:rPr>
              <a:t>Colle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>
                <a:solidFill>
                  <a:srgbClr val="000000"/>
                </a:solidFill>
              </a:rPr>
              <a:t>(Arapiraca)</a:t>
            </a:r>
          </a:p>
          <a:p>
            <a:pPr algn="just">
              <a:lnSpc>
                <a:spcPct val="110000"/>
              </a:lnSpc>
            </a:pPr>
            <a:r>
              <a:rPr lang="pt-BR" sz="1600" dirty="0">
                <a:solidFill>
                  <a:srgbClr val="000000"/>
                </a:solidFill>
              </a:rPr>
              <a:t>Prof. Dr. </a:t>
            </a:r>
            <a:r>
              <a:rPr lang="pt-BR" sz="1600" dirty="0" err="1">
                <a:solidFill>
                  <a:srgbClr val="000000"/>
                </a:solidFill>
              </a:rPr>
              <a:t>Wilmo</a:t>
            </a:r>
            <a:r>
              <a:rPr lang="pt-BR" sz="1600" dirty="0">
                <a:solidFill>
                  <a:srgbClr val="000000"/>
                </a:solidFill>
              </a:rPr>
              <a:t> Francisco </a:t>
            </a:r>
            <a:r>
              <a:rPr lang="pt-BR" sz="1600" dirty="0" smtClean="0">
                <a:solidFill>
                  <a:srgbClr val="000000"/>
                </a:solidFill>
              </a:rPr>
              <a:t>Junior </a:t>
            </a:r>
            <a:r>
              <a:rPr lang="pt-BR" sz="1600" dirty="0">
                <a:solidFill>
                  <a:srgbClr val="000000"/>
                </a:solidFill>
              </a:rPr>
              <a:t>(Arapiraca)</a:t>
            </a:r>
            <a:endParaRPr lang="pt-BR" sz="16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1" y="4725144"/>
            <a:ext cx="3096344" cy="20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10238</TotalTime>
  <Words>777</Words>
  <Application>Microsoft Office PowerPoint</Application>
  <PresentationFormat>Apresentação na tela (4:3)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arial</vt:lpstr>
      <vt:lpstr>Arial Narrow</vt:lpstr>
      <vt:lpstr>Calibri</vt:lpstr>
      <vt:lpstr>Gabriola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Valle</dc:creator>
  <cp:lastModifiedBy>Isis figueiredo</cp:lastModifiedBy>
  <cp:revision>416</cp:revision>
  <dcterms:created xsi:type="dcterms:W3CDTF">2010-10-20T21:03:16Z</dcterms:created>
  <dcterms:modified xsi:type="dcterms:W3CDTF">2015-06-21T22:10:19Z</dcterms:modified>
</cp:coreProperties>
</file>