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3" r:id="rId5"/>
    <p:sldId id="259" r:id="rId6"/>
    <p:sldId id="260" r:id="rId7"/>
    <p:sldId id="262" r:id="rId8"/>
    <p:sldId id="264" r:id="rId9"/>
    <p:sldId id="265" r:id="rId10"/>
    <p:sldId id="266" r:id="rId1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84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FFFF"/>
    <a:srgbClr val="00FF99"/>
    <a:srgbClr val="66FFFF"/>
    <a:srgbClr val="CCECFF"/>
    <a:srgbClr val="66CCFF"/>
    <a:srgbClr val="00CCF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 showGuides="1">
      <p:cViewPr>
        <p:scale>
          <a:sx n="77" d="100"/>
          <a:sy n="77" d="100"/>
        </p:scale>
        <p:origin x="-378" y="-42"/>
      </p:cViewPr>
      <p:guideLst>
        <p:guide orient="horz" pos="2184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pt-BR" smtClean="0"/>
              <a:t>Clique para editar o estilo do subtítulo mestre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993EB-7F10-4CE8-96B3-DB52EF1F0344}" type="datetimeFigureOut">
              <a:rPr lang="pt-BR" smtClean="0"/>
              <a:pPr/>
              <a:t>24/04/2019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D8ED-7316-4A92-8D89-C65823B5EC42}" type="slidenum">
              <a:rPr lang="pt-BR" smtClean="0"/>
              <a:pPr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agem 9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6179" y="187218"/>
            <a:ext cx="1579984" cy="407773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 userDrawn="1"/>
        </p:nvPicPr>
        <p:blipFill>
          <a:blip r:embed="rId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38706" y="5397826"/>
            <a:ext cx="1150134" cy="113728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137832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993EB-7F10-4CE8-96B3-DB52EF1F0344}" type="datetimeFigureOut">
              <a:rPr lang="pt-BR" smtClean="0"/>
              <a:pPr/>
              <a:t>24/04/2019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D8ED-7316-4A92-8D89-C65823B5EC4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450525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993EB-7F10-4CE8-96B3-DB52EF1F0344}" type="datetimeFigureOut">
              <a:rPr lang="pt-BR" smtClean="0"/>
              <a:pPr/>
              <a:t>24/04/2019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D8ED-7316-4A92-8D89-C65823B5EC42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9" name="Imagem 8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 rot="5400000">
            <a:off x="206394" y="128961"/>
            <a:ext cx="1111213" cy="1098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8573573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993EB-7F10-4CE8-96B3-DB52EF1F0344}" type="datetimeFigureOut">
              <a:rPr lang="pt-BR" smtClean="0"/>
              <a:pPr/>
              <a:t>24/04/2019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D8ED-7316-4A92-8D89-C65823B5EC4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5861150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Cabeçalho da Seçã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993EB-7F10-4CE8-96B3-DB52EF1F0344}" type="datetimeFigureOut">
              <a:rPr lang="pt-BR" smtClean="0"/>
              <a:pPr/>
              <a:t>24/04/2019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D8ED-7316-4A92-8D89-C65823B5EC42}" type="slidenum">
              <a:rPr lang="pt-BR" smtClean="0"/>
              <a:pPr/>
              <a:t>‹nº›</a:t>
            </a:fld>
            <a:endParaRPr lang="pt-BR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agem 9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0788" y="5427583"/>
            <a:ext cx="1111213" cy="1098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494058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993EB-7F10-4CE8-96B3-DB52EF1F0344}" type="datetimeFigureOut">
              <a:rPr lang="pt-BR" smtClean="0"/>
              <a:pPr/>
              <a:t>24/04/2019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D8ED-7316-4A92-8D89-C65823B5EC4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4273583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993EB-7F10-4CE8-96B3-DB52EF1F0344}" type="datetimeFigureOut">
              <a:rPr lang="pt-BR" smtClean="0"/>
              <a:pPr/>
              <a:t>24/04/2019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D8ED-7316-4A92-8D89-C65823B5EC4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8903521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993EB-7F10-4CE8-96B3-DB52EF1F0344}" type="datetimeFigureOut">
              <a:rPr lang="pt-BR" smtClean="0"/>
              <a:pPr/>
              <a:t>24/04/2019</a:t>
            </a:fld>
            <a:endParaRPr lang="pt-B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D8ED-7316-4A92-8D89-C65823B5EC42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712526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993EB-7F10-4CE8-96B3-DB52EF1F0344}" type="datetimeFigureOut">
              <a:rPr lang="pt-BR" smtClean="0"/>
              <a:pPr/>
              <a:t>24/04/2019</a:t>
            </a:fld>
            <a:endParaRPr lang="pt-B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D8ED-7316-4A92-8D89-C65823B5EC42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10" name="Imagem 9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0788" y="5427583"/>
            <a:ext cx="1111213" cy="10987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9367692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25E993EB-7F10-4CE8-96B3-DB52EF1F0344}" type="datetimeFigureOut">
              <a:rPr lang="pt-BR" smtClean="0"/>
              <a:pPr/>
              <a:t>24/04/2019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49E4D8ED-7316-4A92-8D89-C65823B5EC42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10" name="Imagem 9"/>
          <p:cNvPicPr>
            <a:picLocks noChangeAspect="1"/>
          </p:cNvPicPr>
          <p:nvPr userDrawn="1"/>
        </p:nvPicPr>
        <p:blipFill>
          <a:blip r:embed="rId2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834007" y="126032"/>
            <a:ext cx="1224660" cy="121097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3883542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pt-BR" smtClean="0"/>
              <a:t>Clique no ícone para adicionar uma imagem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pt-BR" smtClean="0"/>
              <a:t>Clique para editar o texto mestre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5E993EB-7F10-4CE8-96B3-DB52EF1F0344}" type="datetimeFigureOut">
              <a:rPr lang="pt-BR" smtClean="0"/>
              <a:pPr/>
              <a:t>24/04/2019</a:t>
            </a:fld>
            <a:endParaRPr lang="pt-B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E4D8ED-7316-4A92-8D89-C65823B5EC42}" type="slidenum">
              <a:rPr lang="pt-BR" smtClean="0"/>
              <a:pPr/>
              <a:t>‹nº›</a:t>
            </a:fld>
            <a:endParaRPr lang="pt-BR"/>
          </a:p>
        </p:txBody>
      </p:sp>
      <p:pic>
        <p:nvPicPr>
          <p:cNvPr id="10" name="Imagem 9"/>
          <p:cNvPicPr>
            <a:picLocks noChangeAspect="1"/>
          </p:cNvPicPr>
          <p:nvPr userDrawn="1"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5657"/>
          <a:stretch/>
        </p:blipFill>
        <p:spPr>
          <a:xfrm>
            <a:off x="107436" y="5435443"/>
            <a:ext cx="882408" cy="9248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4497064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2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pt-BR" smtClean="0"/>
              <a:t>Clique para editar o título mestre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25E993EB-7F10-4CE8-96B3-DB52EF1F0344}" type="datetimeFigureOut">
              <a:rPr lang="pt-BR" smtClean="0"/>
              <a:pPr/>
              <a:t>24/04/2019</a:t>
            </a:fld>
            <a:endParaRPr lang="pt-B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pt-B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49E4D8ED-7316-4A92-8D89-C65823B5EC42}" type="slidenum">
              <a:rPr lang="pt-BR" smtClean="0"/>
              <a:pPr/>
              <a:t>‹nº›</a:t>
            </a:fld>
            <a:endParaRPr lang="pt-BR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" name="Imagem 7"/>
          <p:cNvPicPr>
            <a:picLocks noChangeAspect="1"/>
          </p:cNvPicPr>
          <p:nvPr userDrawn="1"/>
        </p:nvPicPr>
        <p:blipFill>
          <a:blip r:embed="rId13" cstate="print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80788" y="5427583"/>
            <a:ext cx="1111213" cy="1098797"/>
          </a:xfrm>
          <a:prstGeom prst="rect">
            <a:avLst/>
          </a:prstGeom>
        </p:spPr>
      </p:pic>
      <p:pic>
        <p:nvPicPr>
          <p:cNvPr id="11" name="Imagem 10"/>
          <p:cNvPicPr>
            <a:picLocks noChangeAspect="1"/>
          </p:cNvPicPr>
          <p:nvPr userDrawn="1"/>
        </p:nvPicPr>
        <p:blipFill>
          <a:blip r:embed="rId1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42495" y="178229"/>
            <a:ext cx="1579984" cy="40777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2662361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ufal.edu.br/unidadeacademica/iqb/pt-br/pos-graduacao/renorbio/areas-de-concentracao" TargetMode="Externa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tângulo 5"/>
          <p:cNvSpPr/>
          <p:nvPr/>
        </p:nvSpPr>
        <p:spPr>
          <a:xfrm>
            <a:off x="624507" y="2772847"/>
            <a:ext cx="10942983" cy="2616101"/>
          </a:xfrm>
          <a:prstGeom prst="rect">
            <a:avLst/>
          </a:prstGeom>
          <a:solidFill>
            <a:srgbClr val="CCECFF"/>
          </a:solidFill>
        </p:spPr>
        <p:txBody>
          <a:bodyPr wrap="square">
            <a:spAutoFit/>
          </a:bodyPr>
          <a:lstStyle/>
          <a:p>
            <a:pPr algn="ctr"/>
            <a:r>
              <a:rPr lang="pt-BR" sz="20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IDENTIFICAÇÃO</a:t>
            </a:r>
          </a:p>
          <a:p>
            <a:r>
              <a:rPr lang="pt-BR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Nome do discente: </a:t>
            </a:r>
            <a:r>
              <a:rPr lang="pt-BR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nome em itálico</a:t>
            </a:r>
            <a:endParaRPr lang="pt-BR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Nível: </a:t>
            </a:r>
            <a:r>
              <a:rPr lang="pt-BR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 itálico</a:t>
            </a:r>
            <a:endParaRPr lang="pt-BR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Agência da bolsa:</a:t>
            </a:r>
            <a:r>
              <a:rPr lang="pt-BR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em itálico</a:t>
            </a:r>
            <a:endParaRPr lang="pt-BR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Data do início da bolsa: </a:t>
            </a:r>
            <a:r>
              <a:rPr lang="pt-BR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 itálico</a:t>
            </a:r>
          </a:p>
          <a:p>
            <a:r>
              <a:rPr lang="pt-BR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Área de Concentração: </a:t>
            </a:r>
            <a:r>
              <a:rPr lang="pt-BR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 </a:t>
            </a:r>
            <a:r>
              <a:rPr lang="pt-BR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itálico. Consulte: </a:t>
            </a:r>
            <a:r>
              <a:rPr lang="pt-BR" sz="12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http://www.ufal.edu.br/unidadeacademica/iqb/pt-br/pos-graduacao/renorbio/areas-de-concentracao</a:t>
            </a:r>
            <a:endParaRPr lang="pt-BR" sz="1200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Linha de pesquisa: </a:t>
            </a:r>
            <a:r>
              <a:rPr lang="pt-BR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em itálico. Consulte: </a:t>
            </a:r>
            <a:r>
              <a:rPr lang="pt-BR" sz="1200" i="1" dirty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http://</a:t>
            </a:r>
            <a:r>
              <a:rPr lang="pt-BR" sz="1200" i="1" dirty="0" smtClean="0">
                <a:solidFill>
                  <a:schemeClr val="accent2">
                    <a:lumMod val="50000"/>
                  </a:schemeClr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www.ufal.edu.br/unidadeacademica/iqb/pt-br/pos-graduacao/renorbio/areas-de-concentracao</a:t>
            </a:r>
            <a:endParaRPr lang="pt-BR" sz="1200" i="1" dirty="0">
              <a:solidFill>
                <a:schemeClr val="accent2">
                  <a:lumMod val="50000"/>
                </a:schemeClr>
              </a:solidFill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Orientador: </a:t>
            </a:r>
            <a:r>
              <a:rPr lang="pt-BR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nome em itálico</a:t>
            </a:r>
            <a:endParaRPr lang="pt-BR" dirty="0" smtClean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pt-BR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Coorientador: </a:t>
            </a:r>
            <a:r>
              <a:rPr lang="pt-BR" i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nome em itálico, se houver. Indicar a instituição, caso não seja do IQB.</a:t>
            </a:r>
            <a:endParaRPr lang="pt-BR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Retângulo 6"/>
          <p:cNvSpPr/>
          <p:nvPr/>
        </p:nvSpPr>
        <p:spPr>
          <a:xfrm>
            <a:off x="624508" y="1587574"/>
            <a:ext cx="10942983" cy="764825"/>
          </a:xfrm>
          <a:prstGeom prst="rect">
            <a:avLst/>
          </a:prstGeom>
          <a:ln>
            <a:noFill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wrap="square" anchor="ctr">
            <a:spAutoFit/>
          </a:bodyPr>
          <a:lstStyle/>
          <a:p>
            <a:pPr algn="ctr">
              <a:lnSpc>
                <a:spcPct val="115000"/>
              </a:lnSpc>
            </a:pPr>
            <a:r>
              <a:rPr lang="pt-BR" sz="2000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TÍTULO DO PROJETO</a:t>
            </a:r>
            <a:endParaRPr lang="pt-BR" sz="20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>
              <a:lnSpc>
                <a:spcPct val="115000"/>
              </a:lnSpc>
            </a:pPr>
            <a:r>
              <a:rPr lang="pt-BR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(Times New Roman ou Arial, negrito, fonte 14, espaçamento simples) </a:t>
            </a:r>
            <a:endParaRPr lang="pt-BR" sz="1400" dirty="0" smtClean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3047999" y="5705391"/>
            <a:ext cx="6096000" cy="646331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>
              <a:tabLst>
                <a:tab pos="3820795" algn="l"/>
              </a:tabLst>
            </a:pPr>
            <a:r>
              <a:rPr lang="pt-BR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Maceió,</a:t>
            </a:r>
          </a:p>
          <a:p>
            <a:pPr algn="ctr"/>
            <a:r>
              <a:rPr lang="pt-BR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Mês / Ano</a:t>
            </a:r>
            <a:endParaRPr lang="pt-BR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CaixaDeTexto 4"/>
          <p:cNvSpPr txBox="1"/>
          <p:nvPr/>
        </p:nvSpPr>
        <p:spPr>
          <a:xfrm>
            <a:off x="1716558" y="156322"/>
            <a:ext cx="8758881" cy="7848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15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PROGRAMA DE PÓS-GRADUAÇÃO EM BIOTECNOLOGIA DA RENORBIO</a:t>
            </a:r>
          </a:p>
          <a:p>
            <a:pPr algn="ctr"/>
            <a:r>
              <a:rPr lang="pt-BR" sz="15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PONTO FOCAL ALAGOAS</a:t>
            </a:r>
          </a:p>
          <a:p>
            <a:pPr algn="ctr"/>
            <a:r>
              <a:rPr lang="pt-BR" sz="1500" b="1" dirty="0" smtClean="0">
                <a:solidFill>
                  <a:schemeClr val="accent1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UFAL - UNCISAL</a:t>
            </a:r>
          </a:p>
        </p:txBody>
      </p:sp>
    </p:spTree>
    <p:extLst>
      <p:ext uri="{BB962C8B-B14F-4D97-AF65-F5344CB8AC3E}">
        <p14:creationId xmlns:p14="http://schemas.microsoft.com/office/powerpoint/2010/main" val="42133038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0" y="-8878"/>
            <a:ext cx="12192000" cy="78519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SITUAÇÃO ATUAL</a:t>
            </a:r>
            <a:endParaRPr lang="pt-BR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3227931" y="5091507"/>
            <a:ext cx="5421224" cy="1130589"/>
          </a:xfrm>
          <a:prstGeom prst="rect">
            <a:avLst/>
          </a:prstGeom>
          <a:solidFill>
            <a:srgbClr val="66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Máximo de 02 </a:t>
            </a:r>
            <a:r>
              <a:rPr lang="pt-BR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diapositivos</a:t>
            </a:r>
            <a:endParaRPr lang="pt-BR" sz="3200" b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ctr"/>
            <a:r>
              <a:rPr lang="pt-BR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Colocar após as considerações finais.</a:t>
            </a:r>
            <a:endParaRPr lang="pt-BR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aixaDeTexto 2"/>
          <p:cNvSpPr txBox="1"/>
          <p:nvPr/>
        </p:nvSpPr>
        <p:spPr>
          <a:xfrm>
            <a:off x="221942" y="844190"/>
            <a:ext cx="10573305" cy="424731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pt-B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Qual o percentual de créditos cursados?</a:t>
            </a:r>
          </a:p>
          <a:p>
            <a:pPr algn="just"/>
            <a:r>
              <a:rPr lang="pt-B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2.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Indique as disciplinas cursadas e os respectivos conceitos.</a:t>
            </a:r>
          </a:p>
          <a:p>
            <a:pPr algn="just"/>
            <a:r>
              <a:rPr lang="pt-B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3.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Já foi aprovado no exame de proficiência de língua estrangeira?</a:t>
            </a:r>
          </a:p>
          <a:p>
            <a:pPr algn="just"/>
            <a:r>
              <a:rPr lang="pt-B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4.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Em caso negativo, por que e quando pretende fazer nova seleção?</a:t>
            </a:r>
          </a:p>
          <a:p>
            <a:pPr algn="just"/>
            <a:r>
              <a:rPr lang="pt-B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5.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Já realizou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E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stágio </a:t>
            </a:r>
            <a:r>
              <a:rPr lang="pt-BR" dirty="0">
                <a:latin typeface="Times New Roman" panose="02020603050405020304" pitchFamily="18" charset="0"/>
                <a:cs typeface="Times New Roman" panose="02020603050405020304" pitchFamily="18" charset="0"/>
              </a:rPr>
              <a:t>D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ocência? Em caso negativo indicar semestre/ano que pretende fazer.</a:t>
            </a:r>
          </a:p>
          <a:p>
            <a:pPr algn="just"/>
            <a:r>
              <a:rPr lang="pt-B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6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. O projeto inicial foi alterado?</a:t>
            </a:r>
          </a:p>
          <a:p>
            <a:pPr algn="just"/>
            <a:r>
              <a:rPr lang="pt-B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7.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Qual a previsão (indicar mês e ano) para qualificação?</a:t>
            </a:r>
          </a:p>
          <a:p>
            <a:pPr algn="just"/>
            <a:r>
              <a:rPr lang="pt-B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8.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Qual o percentual do projeto executado (considere todas as etapas: revisão de bibliografia, experimental, escrita de artigos, entre outras)?</a:t>
            </a:r>
          </a:p>
          <a:p>
            <a:pPr algn="just"/>
            <a:r>
              <a:rPr lang="pt-B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9.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Possui artigo publicado? Quantos?</a:t>
            </a:r>
          </a:p>
          <a:p>
            <a:pPr algn="just"/>
            <a:r>
              <a:rPr lang="pt-B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10.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Já apresentou trabalho em congresso com o tema do trabalho do doutorado? Quantos?</a:t>
            </a:r>
          </a:p>
          <a:p>
            <a:pPr algn="just"/>
            <a:r>
              <a:rPr lang="pt-B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11.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Quantos horas por semana se dedica as atividades relacionadas ao doutorado?</a:t>
            </a:r>
          </a:p>
          <a:p>
            <a:pPr algn="just"/>
            <a:r>
              <a:rPr lang="pt-B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12.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 Qual sua auto avaliação considerando a performance até o momento no doutorado (atribua uma na nota na escala de 0 a 10) </a:t>
            </a:r>
          </a:p>
          <a:p>
            <a:pPr algn="just"/>
            <a:r>
              <a:rPr lang="pt-BR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13. </a:t>
            </a:r>
            <a:r>
              <a:rPr lang="pt-BR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Críticas/sugestões ao curso de doutorado.</a:t>
            </a:r>
            <a:endParaRPr lang="pt-BR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362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0" y="0"/>
            <a:ext cx="12192000" cy="78519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INTRODUÇÃO</a:t>
            </a:r>
            <a:endParaRPr lang="pt-BR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119270" y="1033669"/>
            <a:ext cx="19062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pt-BR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Nome do item</a:t>
            </a:r>
            <a:endParaRPr lang="pt-BR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2383735" y="2506982"/>
            <a:ext cx="7424530" cy="1927860"/>
          </a:xfrm>
          <a:prstGeom prst="rect">
            <a:avLst/>
          </a:prstGeom>
          <a:solidFill>
            <a:srgbClr val="66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Máximo de 02 diapositivos</a:t>
            </a:r>
          </a:p>
          <a:p>
            <a:pPr algn="just"/>
            <a:r>
              <a:rPr lang="pt-BR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 base no projeto original, utilize pouco texto, priorize esquemas e ilustrações. Se houve mudança no projeto original justificar durante apresentação fazendo menção a nova proposta. </a:t>
            </a:r>
          </a:p>
          <a:p>
            <a:pPr algn="just"/>
            <a:endParaRPr lang="pt-BR" sz="14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Demonstrar o estado da arte do problema e qual o grau de evolução das pesquisas recentes quanto ao tema proposto. Apresente as prováveis contribuições a serem obtidas ao término do projeto de pesquisa apresentado após a finalização do mestrado </a:t>
            </a:r>
            <a:r>
              <a:rPr lang="pt-BR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ou doutorado.</a:t>
            </a:r>
            <a:endParaRPr lang="pt-BR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2383735" y="4639102"/>
            <a:ext cx="7424530" cy="678622"/>
          </a:xfrm>
          <a:prstGeom prst="rect">
            <a:avLst/>
          </a:prstGeom>
          <a:solidFill>
            <a:srgbClr val="FFFF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600" b="1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necessário diapositivos podem ser condensados. Fica a critério do apresentador, desde que, todos os itens sejam comtemplados na apresentação.</a:t>
            </a:r>
            <a:endParaRPr lang="pt-BR" sz="900" b="1" i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41604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0" y="0"/>
            <a:ext cx="12192000" cy="78519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JUSTIFICATIVA</a:t>
            </a:r>
            <a:endParaRPr lang="pt-BR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119270" y="1033669"/>
            <a:ext cx="19062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pt-BR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Nome do item</a:t>
            </a:r>
            <a:endParaRPr lang="pt-BR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0" name="Retângulo 9"/>
          <p:cNvSpPr/>
          <p:nvPr/>
        </p:nvSpPr>
        <p:spPr>
          <a:xfrm>
            <a:off x="2383735" y="2948940"/>
            <a:ext cx="7424530" cy="1036320"/>
          </a:xfrm>
          <a:prstGeom prst="rect">
            <a:avLst/>
          </a:prstGeom>
          <a:solidFill>
            <a:srgbClr val="66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Máximo de 01 diapositivo</a:t>
            </a:r>
          </a:p>
          <a:p>
            <a:pPr algn="just"/>
            <a:r>
              <a:rPr lang="pt-BR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 base no projeto original, de forma objetiva justificar a razão da escolha do tema, sua relevância cientifica, viabilidade e integração com as linhas de pesquisa do PPG-Renorbio</a:t>
            </a:r>
            <a:endParaRPr lang="pt-BR" sz="1400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705023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0" y="0"/>
            <a:ext cx="12192000" cy="78519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INOVAÇÃO E VIABILIDADE </a:t>
            </a:r>
            <a:endParaRPr lang="pt-BR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119270" y="1033669"/>
            <a:ext cx="19303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pt-BR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Nome do item.</a:t>
            </a:r>
            <a:endParaRPr lang="pt-BR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3069535" y="3129169"/>
            <a:ext cx="6052930" cy="1366631"/>
          </a:xfrm>
          <a:prstGeom prst="rect">
            <a:avLst/>
          </a:prstGeom>
          <a:solidFill>
            <a:srgbClr val="66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Máximo de 01 diapositivo</a:t>
            </a:r>
          </a:p>
          <a:p>
            <a:pPr algn="just"/>
            <a:r>
              <a:rPr lang="pt-BR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Apontar as principais inovações </a:t>
            </a:r>
            <a:r>
              <a:rPr lang="pt-BR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considerando </a:t>
            </a:r>
            <a:r>
              <a:rPr lang="pt-BR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estado da arte no qual a proposta do projeto está inserida</a:t>
            </a:r>
            <a:r>
              <a:rPr lang="pt-BR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pt-BR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Indicar a viabilidade de execução </a:t>
            </a:r>
            <a:r>
              <a:rPr lang="pt-BR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levando em conta a </a:t>
            </a:r>
            <a:r>
              <a:rPr lang="pt-BR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infraestrutura local e a possibilidade de colaborações.</a:t>
            </a:r>
            <a:endParaRPr lang="pt-BR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450877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0" y="0"/>
            <a:ext cx="12192000" cy="78519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OBJETIVOS GERAIS E ESPECÍFICOS</a:t>
            </a:r>
            <a:endParaRPr lang="pt-BR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119270" y="1033669"/>
            <a:ext cx="1906291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pt-BR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Nome do item</a:t>
            </a:r>
            <a:endParaRPr lang="pt-BR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2383735" y="2948940"/>
            <a:ext cx="7424530" cy="1036320"/>
          </a:xfrm>
          <a:prstGeom prst="rect">
            <a:avLst/>
          </a:prstGeom>
          <a:solidFill>
            <a:srgbClr val="66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Máximo de 01 diapositivo</a:t>
            </a:r>
          </a:p>
          <a:p>
            <a:r>
              <a:rPr lang="pt-BR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 base no projeto original, descrever </a:t>
            </a:r>
            <a:r>
              <a:rPr lang="pt-BR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o objetivo geral da proposta de pesquisa. Evidencie, através de objetivos específicos, o que deve ser </a:t>
            </a:r>
            <a:r>
              <a:rPr lang="pt-BR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investigado para </a:t>
            </a:r>
            <a:r>
              <a:rPr lang="pt-BR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se atingir o objetivo geral.</a:t>
            </a:r>
            <a:endParaRPr lang="pt-BR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270366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0" y="0"/>
            <a:ext cx="12192000" cy="78519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EXPERIMENTAL e METODOLOGIA</a:t>
            </a:r>
            <a:endParaRPr lang="pt-BR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119270" y="1033669"/>
            <a:ext cx="186621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pt-BR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Nome do item</a:t>
            </a:r>
            <a:endParaRPr lang="pt-BR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9" name="Retângulo 8"/>
          <p:cNvSpPr/>
          <p:nvPr/>
        </p:nvSpPr>
        <p:spPr>
          <a:xfrm>
            <a:off x="2383735" y="2948940"/>
            <a:ext cx="7424530" cy="1535974"/>
          </a:xfrm>
          <a:prstGeom prst="rect">
            <a:avLst/>
          </a:prstGeom>
          <a:solidFill>
            <a:srgbClr val="66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Máximo de 01 diapositivo</a:t>
            </a:r>
          </a:p>
          <a:p>
            <a:pPr algn="just"/>
            <a:r>
              <a:rPr lang="pt-BR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Com base no projeto original, descrever </a:t>
            </a:r>
            <a:r>
              <a:rPr lang="pt-BR" sz="1400" i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aspectos experimentais e metodológicos relacionados ao desenvolvimento do projeto proposto quanto aos pontos mais relevantes do </a:t>
            </a:r>
            <a:r>
              <a:rPr lang="pt-BR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trabalho</a:t>
            </a:r>
          </a:p>
          <a:p>
            <a:pPr algn="just"/>
            <a:endParaRPr lang="pt-BR" sz="1400" i="1" dirty="0" smtClean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pt-BR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Utilizar esquemas e fluxogramas preferencialmente, quando for possível.</a:t>
            </a:r>
            <a:endParaRPr lang="pt-BR" sz="14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5268988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0" y="0"/>
            <a:ext cx="12192000" cy="78519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RESULTADOS </a:t>
            </a:r>
            <a:endParaRPr lang="pt-BR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7" name="CaixaDeTexto 6"/>
          <p:cNvSpPr txBox="1"/>
          <p:nvPr/>
        </p:nvSpPr>
        <p:spPr>
          <a:xfrm>
            <a:off x="119270" y="1033669"/>
            <a:ext cx="1930337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pt-BR" sz="20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1. </a:t>
            </a:r>
            <a:r>
              <a:rPr lang="pt-BR" sz="2000" i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Nome do item.</a:t>
            </a:r>
            <a:endParaRPr lang="pt-BR" sz="2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3069535" y="3129169"/>
            <a:ext cx="6052930" cy="1366631"/>
          </a:xfrm>
          <a:prstGeom prst="rect">
            <a:avLst/>
          </a:prstGeom>
          <a:solidFill>
            <a:srgbClr val="66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Máximo de 05 diapositivos</a:t>
            </a:r>
          </a:p>
          <a:p>
            <a:pPr algn="just"/>
            <a:r>
              <a:rPr lang="pt-BR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Indicar os principais resultados alcançados. Para os discentes que ainda não possuem resultados realizar justificativa.</a:t>
            </a:r>
            <a:endParaRPr lang="pt-BR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088823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0" y="0"/>
            <a:ext cx="12192000" cy="78519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CONSIDERAÇÕES FINAIS</a:t>
            </a:r>
            <a:endParaRPr lang="pt-BR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3069535" y="3129169"/>
            <a:ext cx="6052930" cy="1366631"/>
          </a:xfrm>
          <a:prstGeom prst="rect">
            <a:avLst/>
          </a:prstGeom>
          <a:solidFill>
            <a:srgbClr val="66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Máximo de 01 diapositivo</a:t>
            </a:r>
          </a:p>
          <a:p>
            <a:pPr algn="just"/>
            <a:r>
              <a:rPr lang="pt-BR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Aponta as principais considerações finais. Se possível, inferir sobre possíveis perspectivas. </a:t>
            </a:r>
            <a:endParaRPr lang="pt-BR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2896423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tângulo 4"/>
          <p:cNvSpPr/>
          <p:nvPr/>
        </p:nvSpPr>
        <p:spPr>
          <a:xfrm>
            <a:off x="0" y="0"/>
            <a:ext cx="12192000" cy="785191"/>
          </a:xfrm>
          <a:prstGeom prst="rect">
            <a:avLst/>
          </a:prstGeom>
          <a:solidFill>
            <a:schemeClr val="accent4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pt-BR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REFERÊNCIAS</a:t>
            </a:r>
            <a:endParaRPr lang="pt-BR" sz="32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3069535" y="3129169"/>
            <a:ext cx="6052930" cy="1366631"/>
          </a:xfrm>
          <a:prstGeom prst="rect">
            <a:avLst/>
          </a:prstGeom>
          <a:solidFill>
            <a:srgbClr val="66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200" b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Máximo de 01 diapositivo</a:t>
            </a:r>
          </a:p>
          <a:p>
            <a:pPr algn="just"/>
            <a:r>
              <a:rPr lang="pt-BR" sz="1400" i="1" dirty="0" smtClean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Colocar as principais referências. As mesmas podem ser citadas no próprio diapositivo durante apresentação, não tendo necessidade de uma lista no final. Fica a critério do apresentador. </a:t>
            </a:r>
            <a:endParaRPr lang="pt-BR" sz="1400" b="1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3621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Retrospectiva">
  <a:themeElements>
    <a:clrScheme name="Azul II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EAC1C"/>
      </a:hlink>
      <a:folHlink>
        <a:srgbClr val="B26B02"/>
      </a:folHlink>
    </a:clrScheme>
    <a:fontScheme name="Retrospectiva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spectiva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TM02900769[[fn=Retrospectiva]]</Template>
  <TotalTime>220</TotalTime>
  <Words>683</Words>
  <Application>Microsoft Office PowerPoint</Application>
  <PresentationFormat>Personalizar</PresentationFormat>
  <Paragraphs>67</Paragraphs>
  <Slides>10</Slides>
  <Notes>0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Títulos de slides</vt:lpstr>
      </vt:variant>
      <vt:variant>
        <vt:i4>10</vt:i4>
      </vt:variant>
    </vt:vector>
  </HeadingPairs>
  <TitlesOfParts>
    <vt:vector size="11" baseType="lpstr">
      <vt:lpstr>Retrospectiva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Josué Carinhanha</dc:creator>
  <cp:lastModifiedBy>AnaPaula</cp:lastModifiedBy>
  <cp:revision>29</cp:revision>
  <dcterms:created xsi:type="dcterms:W3CDTF">2015-04-26T18:29:22Z</dcterms:created>
  <dcterms:modified xsi:type="dcterms:W3CDTF">2019-04-24T15:22:11Z</dcterms:modified>
</cp:coreProperties>
</file>